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79"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81" r:id="rId17"/>
    <p:sldId id="282" r:id="rId18"/>
    <p:sldId id="271" r:id="rId19"/>
    <p:sldId id="272" r:id="rId20"/>
    <p:sldId id="273" r:id="rId21"/>
    <p:sldId id="274" r:id="rId22"/>
    <p:sldId id="275" r:id="rId23"/>
    <p:sldId id="276" r:id="rId24"/>
    <p:sldId id="277" r:id="rId25"/>
    <p:sldId id="278" r:id="rId26"/>
    <p:sldId id="280"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p:scale>
          <a:sx n="67" d="100"/>
          <a:sy n="67" d="100"/>
        </p:scale>
        <p:origin x="6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11/6/2020</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97050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8102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11/6/2020</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04180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35824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3569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24584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231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2749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9829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10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11/6/2020</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063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11/6/2020</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3310692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3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12A73E4-38D0-4B4A-B64D-BF7535D950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0" b="11580"/>
          <a:stretch/>
        </p:blipFill>
        <p:spPr bwMode="auto">
          <a:xfrm>
            <a:off x="20" y="-18287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40">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58003-9806-4DC5-9842-22731BDFAFC8}"/>
              </a:ext>
            </a:extLst>
          </p:cNvPr>
          <p:cNvSpPr>
            <a:spLocks noGrp="1"/>
          </p:cNvSpPr>
          <p:nvPr>
            <p:ph type="ctrTitle"/>
          </p:nvPr>
        </p:nvSpPr>
        <p:spPr>
          <a:xfrm>
            <a:off x="960119" y="2100845"/>
            <a:ext cx="4670234" cy="1975527"/>
          </a:xfrm>
        </p:spPr>
        <p:txBody>
          <a:bodyPr anchor="ctr">
            <a:normAutofit fontScale="90000"/>
          </a:bodyPr>
          <a:lstStyle/>
          <a:p>
            <a:pPr algn="l"/>
            <a:r>
              <a:rPr lang="en-IN" sz="6600" dirty="0"/>
              <a:t>S</a:t>
            </a:r>
            <a:r>
              <a:rPr lang="en-IN" sz="4800" dirty="0"/>
              <a:t>TATISTICS FOR DATA SCIENCE</a:t>
            </a:r>
            <a:br>
              <a:rPr lang="en-IN" sz="4800" dirty="0"/>
            </a:br>
            <a:endParaRPr lang="en-IN" sz="4800" dirty="0"/>
          </a:p>
        </p:txBody>
      </p:sp>
      <p:sp>
        <p:nvSpPr>
          <p:cNvPr id="143" name="Rectangle 142">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47CA613-73CE-4EBD-A9D5-03D9973A1BFA}"/>
              </a:ext>
            </a:extLst>
          </p:cNvPr>
          <p:cNvSpPr>
            <a:spLocks noGrp="1"/>
          </p:cNvSpPr>
          <p:nvPr>
            <p:ph type="subTitle" idx="1"/>
          </p:nvPr>
        </p:nvSpPr>
        <p:spPr>
          <a:xfrm>
            <a:off x="960119" y="4372379"/>
            <a:ext cx="4670233" cy="540135"/>
          </a:xfrm>
        </p:spPr>
        <p:txBody>
          <a:bodyPr anchor="ctr">
            <a:normAutofit fontScale="25000" lnSpcReduction="20000"/>
          </a:bodyPr>
          <a:lstStyle/>
          <a:p>
            <a:pPr algn="l"/>
            <a:endParaRPr lang="en-IN" sz="2800" dirty="0"/>
          </a:p>
          <a:p>
            <a:pPr algn="l"/>
            <a:r>
              <a:rPr lang="en-IN" sz="8000" dirty="0"/>
              <a:t>DATA EXPLORATION AND ANALYSIS</a:t>
            </a:r>
          </a:p>
        </p:txBody>
      </p:sp>
      <p:sp>
        <p:nvSpPr>
          <p:cNvPr id="4" name="TextBox 3">
            <a:extLst>
              <a:ext uri="{FF2B5EF4-FFF2-40B4-BE49-F238E27FC236}">
                <a16:creationId xmlns:a16="http://schemas.microsoft.com/office/drawing/2014/main" id="{861DC9BA-48E6-4D24-B9D4-AFC4546F71DA}"/>
              </a:ext>
            </a:extLst>
          </p:cNvPr>
          <p:cNvSpPr txBox="1"/>
          <p:nvPr/>
        </p:nvSpPr>
        <p:spPr>
          <a:xfrm>
            <a:off x="8658225" y="5047122"/>
            <a:ext cx="3429000" cy="1200329"/>
          </a:xfrm>
          <a:prstGeom prst="rect">
            <a:avLst/>
          </a:prstGeom>
          <a:noFill/>
        </p:spPr>
        <p:txBody>
          <a:bodyPr wrap="square" rtlCol="0">
            <a:spAutoFit/>
          </a:bodyPr>
          <a:lstStyle/>
          <a:p>
            <a:pPr marL="285750" indent="-285750">
              <a:buFontTx/>
              <a:buChar char="-"/>
            </a:pPr>
            <a:r>
              <a:rPr lang="en-US" sz="1800" kern="1200" dirty="0">
                <a:solidFill>
                  <a:schemeClr val="tx1"/>
                </a:solidFill>
                <a:latin typeface="+mn-lt"/>
                <a:ea typeface="+mn-ea"/>
                <a:cs typeface="+mn-cs"/>
              </a:rPr>
              <a:t>Swarupa Vijaykumar</a:t>
            </a:r>
          </a:p>
          <a:p>
            <a:pPr marL="285750" indent="-285750">
              <a:buFontTx/>
              <a:buChar char="-"/>
            </a:pPr>
            <a:r>
              <a:rPr lang="en-US" sz="1800" kern="1200" dirty="0" err="1">
                <a:solidFill>
                  <a:schemeClr val="tx1"/>
                </a:solidFill>
                <a:latin typeface="+mn-lt"/>
                <a:ea typeface="+mn-ea"/>
                <a:cs typeface="+mn-cs"/>
              </a:rPr>
              <a:t>Shruvi</a:t>
            </a:r>
            <a:r>
              <a:rPr lang="en-US" sz="1800" kern="1200" dirty="0">
                <a:solidFill>
                  <a:schemeClr val="tx1"/>
                </a:solidFill>
                <a:latin typeface="+mn-lt"/>
                <a:ea typeface="+mn-ea"/>
                <a:cs typeface="+mn-cs"/>
              </a:rPr>
              <a:t> D</a:t>
            </a:r>
          </a:p>
          <a:p>
            <a:pPr marL="285750" indent="-285750">
              <a:buFontTx/>
              <a:buChar char="-"/>
            </a:pPr>
            <a:r>
              <a:rPr lang="en-US" dirty="0" err="1"/>
              <a:t>Suvigya</a:t>
            </a:r>
            <a:r>
              <a:rPr lang="en-US" dirty="0"/>
              <a:t> Jain</a:t>
            </a:r>
          </a:p>
          <a:p>
            <a:pPr marL="285750" indent="-285750">
              <a:buFontTx/>
              <a:buChar char="-"/>
            </a:pPr>
            <a:r>
              <a:rPr lang="en-US" sz="1800" kern="1200" dirty="0" err="1">
                <a:solidFill>
                  <a:schemeClr val="tx1"/>
                </a:solidFill>
                <a:latin typeface="+mn-lt"/>
                <a:ea typeface="+mn-ea"/>
                <a:cs typeface="+mn-cs"/>
              </a:rPr>
              <a:t>Supreeth</a:t>
            </a:r>
            <a:r>
              <a:rPr lang="en-US" sz="1800" kern="1200" dirty="0">
                <a:solidFill>
                  <a:schemeClr val="tx1"/>
                </a:solidFill>
                <a:latin typeface="+mn-lt"/>
                <a:ea typeface="+mn-ea"/>
                <a:cs typeface="+mn-cs"/>
              </a:rPr>
              <a:t> G </a:t>
            </a:r>
            <a:r>
              <a:rPr lang="en-US" sz="1800" kern="1200" dirty="0" err="1">
                <a:solidFill>
                  <a:schemeClr val="tx1"/>
                </a:solidFill>
                <a:latin typeface="+mn-lt"/>
                <a:ea typeface="+mn-ea"/>
                <a:cs typeface="+mn-cs"/>
              </a:rPr>
              <a:t>Kurpad</a:t>
            </a:r>
            <a:endParaRPr lang="en-US" sz="1800" kern="1200" dirty="0">
              <a:solidFill>
                <a:schemeClr val="tx1"/>
              </a:solidFill>
              <a:latin typeface="+mn-lt"/>
              <a:ea typeface="+mn-ea"/>
              <a:cs typeface="+mn-cs"/>
            </a:endParaRPr>
          </a:p>
        </p:txBody>
      </p:sp>
      <p:sp>
        <p:nvSpPr>
          <p:cNvPr id="5" name="TextBox 4">
            <a:extLst>
              <a:ext uri="{FF2B5EF4-FFF2-40B4-BE49-F238E27FC236}">
                <a16:creationId xmlns:a16="http://schemas.microsoft.com/office/drawing/2014/main" id="{24A2295A-C720-48A7-8071-D9F6BD9AEE3C}"/>
              </a:ext>
            </a:extLst>
          </p:cNvPr>
          <p:cNvSpPr txBox="1"/>
          <p:nvPr/>
        </p:nvSpPr>
        <p:spPr>
          <a:xfrm>
            <a:off x="704850" y="5601120"/>
            <a:ext cx="4210050" cy="830997"/>
          </a:xfrm>
          <a:prstGeom prst="rect">
            <a:avLst/>
          </a:prstGeom>
          <a:noFill/>
        </p:spPr>
        <p:txBody>
          <a:bodyPr wrap="square" rtlCol="0">
            <a:spAutoFit/>
          </a:bodyPr>
          <a:lstStyle/>
          <a:p>
            <a:r>
              <a:rPr lang="en-IN" sz="2400" dirty="0">
                <a:latin typeface="Arial Rounded MT Bold" panose="020F0704030504030204" pitchFamily="34" charset="0"/>
              </a:rPr>
              <a:t>Semester – 3</a:t>
            </a:r>
          </a:p>
          <a:p>
            <a:r>
              <a:rPr lang="en-IN" sz="2400" dirty="0">
                <a:latin typeface="Arial Rounded MT Bold" panose="020F0704030504030204" pitchFamily="34" charset="0"/>
              </a:rPr>
              <a:t>H Section</a:t>
            </a:r>
          </a:p>
        </p:txBody>
      </p:sp>
      <p:sp>
        <p:nvSpPr>
          <p:cNvPr id="6" name="Rectangle 5">
            <a:extLst>
              <a:ext uri="{FF2B5EF4-FFF2-40B4-BE49-F238E27FC236}">
                <a16:creationId xmlns:a16="http://schemas.microsoft.com/office/drawing/2014/main" id="{752AFBEE-FCCB-49B1-B497-E9896FCF73D9}"/>
              </a:ext>
            </a:extLst>
          </p:cNvPr>
          <p:cNvSpPr/>
          <p:nvPr/>
        </p:nvSpPr>
        <p:spPr>
          <a:xfrm>
            <a:off x="2095914" y="3567647"/>
            <a:ext cx="1523174" cy="400110"/>
          </a:xfrm>
          <a:prstGeom prst="rect">
            <a:avLst/>
          </a:prstGeom>
          <a:noFill/>
        </p:spPr>
        <p:txBody>
          <a:bodyPr wrap="none" lIns="91440" tIns="45720" rIns="91440" bIns="45720">
            <a:spAutoFit/>
          </a:bodyPr>
          <a:lstStyle/>
          <a:p>
            <a:pPr algn="ct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UE19CS203</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306058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B9CC-E7FD-40F8-A01F-B892876E0C30}"/>
              </a:ext>
            </a:extLst>
          </p:cNvPr>
          <p:cNvSpPr>
            <a:spLocks noGrp="1"/>
          </p:cNvSpPr>
          <p:nvPr>
            <p:ph type="title"/>
          </p:nvPr>
        </p:nvSpPr>
        <p:spPr/>
        <p:txBody>
          <a:bodyPr/>
          <a:lstStyle/>
          <a:p>
            <a:r>
              <a:rPr lang="en-IN" dirty="0"/>
              <a:t>FILLING MISSING VALUES</a:t>
            </a:r>
          </a:p>
        </p:txBody>
      </p:sp>
      <p:sp>
        <p:nvSpPr>
          <p:cNvPr id="3" name="Content Placeholder 2">
            <a:extLst>
              <a:ext uri="{FF2B5EF4-FFF2-40B4-BE49-F238E27FC236}">
                <a16:creationId xmlns:a16="http://schemas.microsoft.com/office/drawing/2014/main" id="{C0EE04C1-8EC8-496E-B2DF-E5C59D9C3EE2}"/>
              </a:ext>
            </a:extLst>
          </p:cNvPr>
          <p:cNvSpPr>
            <a:spLocks noGrp="1"/>
          </p:cNvSpPr>
          <p:nvPr>
            <p:ph sz="half" idx="1"/>
          </p:nvPr>
        </p:nvSpPr>
        <p:spPr/>
        <p:txBody>
          <a:bodyPr>
            <a:normAutofit fontScale="85000" lnSpcReduction="10000"/>
          </a:bodyPr>
          <a:lstStyle/>
          <a:p>
            <a:pPr marL="514350" indent="-514350">
              <a:buFont typeface="+mj-lt"/>
              <a:buAutoNum type="arabicPeriod"/>
            </a:pPr>
            <a:r>
              <a:rPr lang="en-IN" dirty="0">
                <a:latin typeface="Consolas" panose="020B0609020204030204" pitchFamily="49" charset="0"/>
              </a:rPr>
              <a:t>Replace ‘0’ and ‘[]’ with ‘</a:t>
            </a:r>
            <a:r>
              <a:rPr lang="en-IN" dirty="0" err="1">
                <a:latin typeface="Consolas" panose="020B0609020204030204" pitchFamily="49" charset="0"/>
              </a:rPr>
              <a:t>NaN</a:t>
            </a:r>
            <a:r>
              <a:rPr lang="en-IN" dirty="0">
                <a:latin typeface="Consolas" panose="020B0609020204030204" pitchFamily="49" charset="0"/>
              </a:rPr>
              <a:t>’</a:t>
            </a:r>
          </a:p>
          <a:p>
            <a:pPr marL="514350" indent="-514350">
              <a:buFont typeface="+mj-lt"/>
              <a:buAutoNum type="arabicPeriod"/>
            </a:pPr>
            <a:r>
              <a:rPr lang="en-IN" dirty="0">
                <a:latin typeface="Consolas" panose="020B0609020204030204" pitchFamily="49" charset="0"/>
              </a:rPr>
              <a:t>Filling </a:t>
            </a:r>
            <a:r>
              <a:rPr lang="en-IN" dirty="0" err="1">
                <a:latin typeface="Consolas" panose="020B0609020204030204" pitchFamily="49" charset="0"/>
              </a:rPr>
              <a:t>NaN</a:t>
            </a:r>
            <a:r>
              <a:rPr lang="en-IN" dirty="0">
                <a:latin typeface="Consolas" panose="020B0609020204030204" pitchFamily="49" charset="0"/>
              </a:rPr>
              <a:t> values using:</a:t>
            </a:r>
          </a:p>
          <a:p>
            <a:pPr marL="514350" indent="-514350">
              <a:buFont typeface="Arial" panose="020B0604020202020204" pitchFamily="34" charset="0"/>
              <a:buChar char="•"/>
            </a:pPr>
            <a:r>
              <a:rPr lang="en-IN" dirty="0">
                <a:latin typeface="Consolas" panose="020B0609020204030204" pitchFamily="49" charset="0"/>
              </a:rPr>
              <a:t>Mean</a:t>
            </a:r>
          </a:p>
          <a:p>
            <a:pPr marL="514350" indent="-514350">
              <a:buFont typeface="Arial" panose="020B0604020202020204" pitchFamily="34" charset="0"/>
              <a:buChar char="•"/>
            </a:pPr>
            <a:r>
              <a:rPr lang="en-IN" dirty="0">
                <a:latin typeface="Consolas" panose="020B0609020204030204" pitchFamily="49" charset="0"/>
              </a:rPr>
              <a:t>Mode</a:t>
            </a:r>
          </a:p>
          <a:p>
            <a:pPr marL="514350" indent="-514350">
              <a:buFont typeface="Arial" panose="020B0604020202020204" pitchFamily="34" charset="0"/>
              <a:buChar char="•"/>
            </a:pPr>
            <a:r>
              <a:rPr lang="en-IN" dirty="0">
                <a:latin typeface="Consolas" panose="020B0609020204030204" pitchFamily="49" charset="0"/>
              </a:rPr>
              <a:t>Multivariate imputing (using MICE </a:t>
            </a:r>
            <a:r>
              <a:rPr lang="en-IN" dirty="0" err="1">
                <a:latin typeface="Consolas" panose="020B0609020204030204" pitchFamily="49" charset="0"/>
              </a:rPr>
              <a:t>algorithim</a:t>
            </a:r>
            <a:r>
              <a:rPr lang="en-IN" dirty="0">
                <a:latin typeface="Consolas" panose="020B0609020204030204" pitchFamily="49" charset="0"/>
              </a:rPr>
              <a:t>)</a:t>
            </a:r>
          </a:p>
          <a:p>
            <a:pPr marL="514350" indent="-514350">
              <a:buFont typeface="Arial" panose="020B0604020202020204" pitchFamily="34" charset="0"/>
              <a:buChar char="•"/>
            </a:pPr>
            <a:r>
              <a:rPr lang="en-IN" dirty="0">
                <a:latin typeface="Consolas" panose="020B0609020204030204" pitchFamily="49" charset="0"/>
              </a:rPr>
              <a:t>‘[‘others’]’ for genres</a:t>
            </a:r>
          </a:p>
        </p:txBody>
      </p:sp>
      <p:pic>
        <p:nvPicPr>
          <p:cNvPr id="5" name="Content Placeholder 4">
            <a:extLst>
              <a:ext uri="{FF2B5EF4-FFF2-40B4-BE49-F238E27FC236}">
                <a16:creationId xmlns:a16="http://schemas.microsoft.com/office/drawing/2014/main" id="{AEAD52F0-6053-4D73-B5CF-E5329F3113F0}"/>
              </a:ext>
            </a:extLst>
          </p:cNvPr>
          <p:cNvPicPr>
            <a:picLocks noGrp="1" noChangeAspect="1"/>
          </p:cNvPicPr>
          <p:nvPr>
            <p:ph sz="half" idx="2"/>
          </p:nvPr>
        </p:nvPicPr>
        <p:blipFill>
          <a:blip r:embed="rId2"/>
          <a:stretch>
            <a:fillRect/>
          </a:stretch>
        </p:blipFill>
        <p:spPr>
          <a:xfrm>
            <a:off x="6094476" y="2552327"/>
            <a:ext cx="2494810" cy="3913875"/>
          </a:xfrm>
          <a:prstGeom prst="rect">
            <a:avLst/>
          </a:prstGeom>
        </p:spPr>
      </p:pic>
      <p:pic>
        <p:nvPicPr>
          <p:cNvPr id="6" name="Picture 5">
            <a:extLst>
              <a:ext uri="{FF2B5EF4-FFF2-40B4-BE49-F238E27FC236}">
                <a16:creationId xmlns:a16="http://schemas.microsoft.com/office/drawing/2014/main" id="{9F88E746-2E19-414A-AB13-333366B8E615}"/>
              </a:ext>
            </a:extLst>
          </p:cNvPr>
          <p:cNvPicPr>
            <a:picLocks noChangeAspect="1"/>
          </p:cNvPicPr>
          <p:nvPr/>
        </p:nvPicPr>
        <p:blipFill>
          <a:blip r:embed="rId3"/>
          <a:stretch>
            <a:fillRect/>
          </a:stretch>
        </p:blipFill>
        <p:spPr>
          <a:xfrm>
            <a:off x="9258300" y="2552327"/>
            <a:ext cx="1970532" cy="3912298"/>
          </a:xfrm>
          <a:prstGeom prst="rect">
            <a:avLst/>
          </a:prstGeom>
        </p:spPr>
      </p:pic>
    </p:spTree>
    <p:extLst>
      <p:ext uri="{BB962C8B-B14F-4D97-AF65-F5344CB8AC3E}">
        <p14:creationId xmlns:p14="http://schemas.microsoft.com/office/powerpoint/2010/main" val="2182887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A5E14D-F8F9-43CF-81A1-DB0E37F5FC4B}"/>
              </a:ext>
            </a:extLst>
          </p:cNvPr>
          <p:cNvSpPr>
            <a:spLocks noGrp="1"/>
          </p:cNvSpPr>
          <p:nvPr>
            <p:ph type="body" idx="1"/>
          </p:nvPr>
        </p:nvSpPr>
        <p:spPr/>
        <p:txBody>
          <a:bodyPr/>
          <a:lstStyle/>
          <a:p>
            <a:r>
              <a:rPr lang="en-IN" dirty="0"/>
              <a:t>Mean for </a:t>
            </a:r>
            <a:r>
              <a:rPr lang="en-IN" dirty="0" err="1"/>
              <a:t>accousticness</a:t>
            </a:r>
            <a:r>
              <a:rPr lang="en-IN" dirty="0"/>
              <a:t> </a:t>
            </a:r>
          </a:p>
        </p:txBody>
      </p:sp>
      <p:sp>
        <p:nvSpPr>
          <p:cNvPr id="3" name="Content Placeholder 2">
            <a:extLst>
              <a:ext uri="{FF2B5EF4-FFF2-40B4-BE49-F238E27FC236}">
                <a16:creationId xmlns:a16="http://schemas.microsoft.com/office/drawing/2014/main" id="{DEEF313B-5233-408B-ACF6-65B7CE026ABF}"/>
              </a:ext>
            </a:extLst>
          </p:cNvPr>
          <p:cNvSpPr>
            <a:spLocks noGrp="1"/>
          </p:cNvSpPr>
          <p:nvPr>
            <p:ph sz="half" idx="2"/>
          </p:nvPr>
        </p:nvSpPr>
        <p:spPr/>
        <p:txBody>
          <a:bodyPr/>
          <a:lstStyle/>
          <a:p>
            <a:pPr marL="457200" indent="-457200">
              <a:buFont typeface="Arial" panose="020B0604020202020204" pitchFamily="34" charset="0"/>
              <a:buChar char="•"/>
            </a:pPr>
            <a:r>
              <a:rPr lang="en-IN" dirty="0">
                <a:latin typeface="Consolas" panose="020B0609020204030204" pitchFamily="49" charset="0"/>
              </a:rPr>
              <a:t>Only 8 missing values</a:t>
            </a:r>
          </a:p>
          <a:p>
            <a:pPr marL="457200" indent="-457200">
              <a:buFont typeface="Arial" panose="020B0604020202020204" pitchFamily="34" charset="0"/>
              <a:buChar char="•"/>
            </a:pPr>
            <a:r>
              <a:rPr lang="en-IN" dirty="0">
                <a:latin typeface="Consolas" panose="020B0609020204030204" pitchFamily="49" charset="0"/>
              </a:rPr>
              <a:t>Univariate independent variable </a:t>
            </a:r>
          </a:p>
        </p:txBody>
      </p:sp>
      <p:sp>
        <p:nvSpPr>
          <p:cNvPr id="4" name="Text Placeholder 3">
            <a:extLst>
              <a:ext uri="{FF2B5EF4-FFF2-40B4-BE49-F238E27FC236}">
                <a16:creationId xmlns:a16="http://schemas.microsoft.com/office/drawing/2014/main" id="{7E36A866-5736-4436-BB3A-58B0656E0A61}"/>
              </a:ext>
            </a:extLst>
          </p:cNvPr>
          <p:cNvSpPr>
            <a:spLocks noGrp="1"/>
          </p:cNvSpPr>
          <p:nvPr>
            <p:ph type="body" sz="quarter" idx="3"/>
          </p:nvPr>
        </p:nvSpPr>
        <p:spPr/>
        <p:txBody>
          <a:bodyPr/>
          <a:lstStyle/>
          <a:p>
            <a:r>
              <a:rPr lang="en-IN" dirty="0"/>
              <a:t>Mode for liveness</a:t>
            </a:r>
          </a:p>
        </p:txBody>
      </p:sp>
      <p:sp>
        <p:nvSpPr>
          <p:cNvPr id="5" name="Content Placeholder 4">
            <a:extLst>
              <a:ext uri="{FF2B5EF4-FFF2-40B4-BE49-F238E27FC236}">
                <a16:creationId xmlns:a16="http://schemas.microsoft.com/office/drawing/2014/main" id="{B23B492F-0246-4747-847B-91E3BCCDB1AE}"/>
              </a:ext>
            </a:extLst>
          </p:cNvPr>
          <p:cNvSpPr>
            <a:spLocks noGrp="1"/>
          </p:cNvSpPr>
          <p:nvPr>
            <p:ph sz="quarter" idx="4"/>
          </p:nvPr>
        </p:nvSpPr>
        <p:spPr/>
        <p:txBody>
          <a:bodyPr/>
          <a:lstStyle/>
          <a:p>
            <a:pPr marL="457200" indent="-457200">
              <a:buFont typeface="Arial" panose="020B0604020202020204" pitchFamily="34" charset="0"/>
              <a:buChar char="•"/>
            </a:pPr>
            <a:r>
              <a:rPr lang="en-IN" dirty="0">
                <a:latin typeface="Consolas" panose="020B0609020204030204" pitchFamily="49" charset="0"/>
              </a:rPr>
              <a:t>Only 6 missing values</a:t>
            </a:r>
          </a:p>
          <a:p>
            <a:pPr marL="457200" indent="-457200">
              <a:buFont typeface="Arial" panose="020B0604020202020204" pitchFamily="34" charset="0"/>
              <a:buChar char="•"/>
            </a:pPr>
            <a:r>
              <a:rPr lang="en-IN" dirty="0">
                <a:latin typeface="Consolas" panose="020B0609020204030204" pitchFamily="49" charset="0"/>
              </a:rPr>
              <a:t>Data is heavily skewed towards the right</a:t>
            </a:r>
          </a:p>
        </p:txBody>
      </p:sp>
      <p:sp>
        <p:nvSpPr>
          <p:cNvPr id="6" name="Title 5">
            <a:extLst>
              <a:ext uri="{FF2B5EF4-FFF2-40B4-BE49-F238E27FC236}">
                <a16:creationId xmlns:a16="http://schemas.microsoft.com/office/drawing/2014/main" id="{09FC6CA9-DD0C-4152-AE9F-884EB25DE02B}"/>
              </a:ext>
            </a:extLst>
          </p:cNvPr>
          <p:cNvSpPr>
            <a:spLocks noGrp="1"/>
          </p:cNvSpPr>
          <p:nvPr>
            <p:ph type="title"/>
          </p:nvPr>
        </p:nvSpPr>
        <p:spPr/>
        <p:txBody>
          <a:bodyPr/>
          <a:lstStyle/>
          <a:p>
            <a:r>
              <a:rPr lang="en-IN" dirty="0"/>
              <a:t>Filling using mean, mode</a:t>
            </a:r>
          </a:p>
        </p:txBody>
      </p:sp>
      <p:pic>
        <p:nvPicPr>
          <p:cNvPr id="7" name="Picture 6">
            <a:extLst>
              <a:ext uri="{FF2B5EF4-FFF2-40B4-BE49-F238E27FC236}">
                <a16:creationId xmlns:a16="http://schemas.microsoft.com/office/drawing/2014/main" id="{711ABB12-EC44-4A67-91C0-5315A65719BC}"/>
              </a:ext>
            </a:extLst>
          </p:cNvPr>
          <p:cNvPicPr>
            <a:picLocks noChangeAspect="1"/>
          </p:cNvPicPr>
          <p:nvPr/>
        </p:nvPicPr>
        <p:blipFill>
          <a:blip r:embed="rId2"/>
          <a:stretch>
            <a:fillRect/>
          </a:stretch>
        </p:blipFill>
        <p:spPr>
          <a:xfrm>
            <a:off x="51948" y="5227032"/>
            <a:ext cx="6483474" cy="820091"/>
          </a:xfrm>
          <a:prstGeom prst="rect">
            <a:avLst/>
          </a:prstGeom>
        </p:spPr>
      </p:pic>
      <p:pic>
        <p:nvPicPr>
          <p:cNvPr id="8" name="Picture 7">
            <a:extLst>
              <a:ext uri="{FF2B5EF4-FFF2-40B4-BE49-F238E27FC236}">
                <a16:creationId xmlns:a16="http://schemas.microsoft.com/office/drawing/2014/main" id="{BAF7025F-9D58-45A0-958C-50FE0C6493F8}"/>
              </a:ext>
            </a:extLst>
          </p:cNvPr>
          <p:cNvPicPr>
            <a:picLocks noChangeAspect="1"/>
          </p:cNvPicPr>
          <p:nvPr/>
        </p:nvPicPr>
        <p:blipFill>
          <a:blip r:embed="rId3"/>
          <a:stretch>
            <a:fillRect/>
          </a:stretch>
        </p:blipFill>
        <p:spPr>
          <a:xfrm>
            <a:off x="6660899" y="5267463"/>
            <a:ext cx="5417567" cy="820090"/>
          </a:xfrm>
          <a:prstGeom prst="rect">
            <a:avLst/>
          </a:prstGeom>
        </p:spPr>
      </p:pic>
    </p:spTree>
    <p:extLst>
      <p:ext uri="{BB962C8B-B14F-4D97-AF65-F5344CB8AC3E}">
        <p14:creationId xmlns:p14="http://schemas.microsoft.com/office/powerpoint/2010/main" val="405209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453C-3100-4860-A461-DA2778F2776D}"/>
              </a:ext>
            </a:extLst>
          </p:cNvPr>
          <p:cNvSpPr>
            <a:spLocks noGrp="1"/>
          </p:cNvSpPr>
          <p:nvPr>
            <p:ph type="title"/>
          </p:nvPr>
        </p:nvSpPr>
        <p:spPr/>
        <p:txBody>
          <a:bodyPr>
            <a:normAutofit/>
          </a:bodyPr>
          <a:lstStyle/>
          <a:p>
            <a:r>
              <a:rPr lang="en-IN" sz="4800" dirty="0"/>
              <a:t>Imputing by </a:t>
            </a:r>
            <a:r>
              <a:rPr lang="en-US" sz="4800" b="0" i="0" dirty="0">
                <a:solidFill>
                  <a:schemeClr val="accent3">
                    <a:lumMod val="40000"/>
                    <a:lumOff val="60000"/>
                  </a:schemeClr>
                </a:solidFill>
                <a:effectLst/>
              </a:rPr>
              <a:t>”Multiple </a:t>
            </a:r>
            <a:r>
              <a:rPr lang="en-US" sz="4800" b="0" i="0" dirty="0" err="1">
                <a:solidFill>
                  <a:schemeClr val="accent3">
                    <a:lumMod val="40000"/>
                    <a:lumOff val="60000"/>
                  </a:schemeClr>
                </a:solidFill>
                <a:effectLst/>
              </a:rPr>
              <a:t>Impution</a:t>
            </a:r>
            <a:r>
              <a:rPr lang="en-US" sz="4800" b="0" i="0" dirty="0">
                <a:solidFill>
                  <a:schemeClr val="accent3">
                    <a:lumMod val="40000"/>
                    <a:lumOff val="60000"/>
                  </a:schemeClr>
                </a:solidFill>
                <a:effectLst/>
              </a:rPr>
              <a:t> by Chained Equation”</a:t>
            </a:r>
            <a:endParaRPr lang="en-IN" sz="4800" dirty="0">
              <a:solidFill>
                <a:schemeClr val="accent3">
                  <a:lumMod val="40000"/>
                  <a:lumOff val="60000"/>
                </a:schemeClr>
              </a:solidFill>
            </a:endParaRPr>
          </a:p>
        </p:txBody>
      </p:sp>
      <p:sp>
        <p:nvSpPr>
          <p:cNvPr id="3" name="Content Placeholder 2">
            <a:extLst>
              <a:ext uri="{FF2B5EF4-FFF2-40B4-BE49-F238E27FC236}">
                <a16:creationId xmlns:a16="http://schemas.microsoft.com/office/drawing/2014/main" id="{088582C7-4C4B-4A43-A040-80E505EE3182}"/>
              </a:ext>
            </a:extLst>
          </p:cNvPr>
          <p:cNvSpPr>
            <a:spLocks noGrp="1"/>
          </p:cNvSpPr>
          <p:nvPr>
            <p:ph sz="half" idx="1"/>
          </p:nvPr>
        </p:nvSpPr>
        <p:spPr>
          <a:xfrm>
            <a:off x="371475" y="2587752"/>
            <a:ext cx="5404485" cy="3593592"/>
          </a:xfrm>
        </p:spPr>
        <p:txBody>
          <a:bodyPr>
            <a:noAutofit/>
          </a:bodyPr>
          <a:lstStyle/>
          <a:p>
            <a:pPr marL="457200" indent="-457200">
              <a:buFont typeface="Arial" panose="020B0604020202020204" pitchFamily="34" charset="0"/>
              <a:buChar char="•"/>
            </a:pPr>
            <a:r>
              <a:rPr lang="en-IN" sz="2000" dirty="0">
                <a:latin typeface="Consolas" panose="020B0609020204030204" pitchFamily="49" charset="0"/>
              </a:rPr>
              <a:t>Supervised learning algorithm used to impute multivariate missing data.</a:t>
            </a:r>
          </a:p>
          <a:p>
            <a:pPr marL="457200" indent="-457200">
              <a:buFont typeface="Arial" panose="020B0604020202020204" pitchFamily="34" charset="0"/>
              <a:buChar char="•"/>
            </a:pPr>
            <a:r>
              <a:rPr lang="en-IN" sz="2000" dirty="0">
                <a:latin typeface="Consolas" panose="020B0609020204030204" pitchFamily="49" charset="0"/>
              </a:rPr>
              <a:t>Can impute a mix of all types of data</a:t>
            </a:r>
          </a:p>
          <a:p>
            <a:pPr marL="457200" indent="-457200">
              <a:buFont typeface="Arial" panose="020B0604020202020204" pitchFamily="34" charset="0"/>
              <a:buChar char="•"/>
            </a:pPr>
            <a:r>
              <a:rPr lang="en-US" sz="2000" b="0" i="0" dirty="0">
                <a:solidFill>
                  <a:srgbClr val="292929"/>
                </a:solidFill>
                <a:effectLst/>
                <a:latin typeface="Consolas" panose="020B0609020204030204" pitchFamily="49" charset="0"/>
              </a:rPr>
              <a:t>This type of imputation works by filling the missing data multiple times</a:t>
            </a:r>
          </a:p>
          <a:p>
            <a:pPr marL="457200" indent="-457200">
              <a:buFont typeface="Arial" panose="020B0604020202020204" pitchFamily="34" charset="0"/>
              <a:buChar char="•"/>
            </a:pPr>
            <a:r>
              <a:rPr lang="en-US" sz="2000" dirty="0">
                <a:solidFill>
                  <a:srgbClr val="292929"/>
                </a:solidFill>
                <a:latin typeface="Consolas" panose="020B0609020204030204" pitchFamily="49" charset="0"/>
              </a:rPr>
              <a:t>Columns d</a:t>
            </a:r>
            <a:r>
              <a:rPr lang="en-IN" sz="2000" i="0" dirty="0" err="1">
                <a:effectLst/>
                <a:latin typeface="Consolas" panose="020B0609020204030204" pitchFamily="49" charset="0"/>
              </a:rPr>
              <a:t>anceability</a:t>
            </a:r>
            <a:r>
              <a:rPr lang="en-IN" sz="2000" i="0" dirty="0">
                <a:effectLst/>
                <a:latin typeface="Consolas" panose="020B0609020204030204" pitchFamily="49" charset="0"/>
              </a:rPr>
              <a:t>, energy, tempo</a:t>
            </a:r>
            <a:r>
              <a:rPr lang="en-IN" sz="2000" dirty="0">
                <a:latin typeface="Consolas" panose="020B0609020204030204" pitchFamily="49" charset="0"/>
              </a:rPr>
              <a:t> and </a:t>
            </a:r>
            <a:r>
              <a:rPr lang="en-IN" sz="2000" i="0" dirty="0">
                <a:effectLst/>
                <a:latin typeface="Consolas" panose="020B0609020204030204" pitchFamily="49" charset="0"/>
              </a:rPr>
              <a:t>valence are filled using this method.</a:t>
            </a:r>
            <a:endParaRPr lang="en-IN" sz="2000" dirty="0">
              <a:latin typeface="Consolas" panose="020B0609020204030204" pitchFamily="49" charset="0"/>
            </a:endParaRPr>
          </a:p>
        </p:txBody>
      </p:sp>
      <p:pic>
        <p:nvPicPr>
          <p:cNvPr id="5" name="Content Placeholder 4">
            <a:extLst>
              <a:ext uri="{FF2B5EF4-FFF2-40B4-BE49-F238E27FC236}">
                <a16:creationId xmlns:a16="http://schemas.microsoft.com/office/drawing/2014/main" id="{7A5B27E3-D4B9-47B7-978D-D35C1296FEC0}"/>
              </a:ext>
            </a:extLst>
          </p:cNvPr>
          <p:cNvPicPr>
            <a:picLocks noGrp="1" noChangeAspect="1"/>
          </p:cNvPicPr>
          <p:nvPr>
            <p:ph sz="half" idx="2"/>
          </p:nvPr>
        </p:nvPicPr>
        <p:blipFill>
          <a:blip r:embed="rId2"/>
          <a:stretch>
            <a:fillRect/>
          </a:stretch>
        </p:blipFill>
        <p:spPr>
          <a:xfrm>
            <a:off x="6165849" y="2571750"/>
            <a:ext cx="5529527" cy="2179008"/>
          </a:xfrm>
          <a:prstGeom prst="rect">
            <a:avLst/>
          </a:prstGeom>
        </p:spPr>
      </p:pic>
      <p:pic>
        <p:nvPicPr>
          <p:cNvPr id="4" name="Picture 3">
            <a:extLst>
              <a:ext uri="{FF2B5EF4-FFF2-40B4-BE49-F238E27FC236}">
                <a16:creationId xmlns:a16="http://schemas.microsoft.com/office/drawing/2014/main" id="{08EC1CB0-6DD3-4C6F-BEDE-2DD460E71197}"/>
              </a:ext>
            </a:extLst>
          </p:cNvPr>
          <p:cNvPicPr>
            <a:picLocks noChangeAspect="1"/>
          </p:cNvPicPr>
          <p:nvPr/>
        </p:nvPicPr>
        <p:blipFill>
          <a:blip r:embed="rId3"/>
          <a:stretch>
            <a:fillRect/>
          </a:stretch>
        </p:blipFill>
        <p:spPr>
          <a:xfrm>
            <a:off x="6096000" y="5017467"/>
            <a:ext cx="5326931" cy="1493763"/>
          </a:xfrm>
          <a:prstGeom prst="rect">
            <a:avLst/>
          </a:prstGeom>
        </p:spPr>
      </p:pic>
    </p:spTree>
    <p:extLst>
      <p:ext uri="{BB962C8B-B14F-4D97-AF65-F5344CB8AC3E}">
        <p14:creationId xmlns:p14="http://schemas.microsoft.com/office/powerpoint/2010/main" val="278611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6A70B-F907-4C54-B19A-C48AFE85197C}"/>
              </a:ext>
            </a:extLst>
          </p:cNvPr>
          <p:cNvSpPr>
            <a:spLocks noGrp="1"/>
          </p:cNvSpPr>
          <p:nvPr>
            <p:ph type="title"/>
          </p:nvPr>
        </p:nvSpPr>
        <p:spPr/>
        <p:txBody>
          <a:bodyPr/>
          <a:lstStyle/>
          <a:p>
            <a:r>
              <a:rPr lang="en-IN" dirty="0"/>
              <a:t>Mice </a:t>
            </a:r>
            <a:r>
              <a:rPr lang="en-IN" dirty="0" err="1"/>
              <a:t>alogo</a:t>
            </a:r>
            <a:r>
              <a:rPr lang="en-IN" dirty="0"/>
              <a:t> (optional)</a:t>
            </a:r>
          </a:p>
        </p:txBody>
      </p:sp>
      <p:sp>
        <p:nvSpPr>
          <p:cNvPr id="3" name="Content Placeholder 2">
            <a:extLst>
              <a:ext uri="{FF2B5EF4-FFF2-40B4-BE49-F238E27FC236}">
                <a16:creationId xmlns:a16="http://schemas.microsoft.com/office/drawing/2014/main" id="{BA87C47E-8C5A-4A68-B33B-F8BA5B0E8039}"/>
              </a:ext>
            </a:extLst>
          </p:cNvPr>
          <p:cNvSpPr>
            <a:spLocks noGrp="1"/>
          </p:cNvSpPr>
          <p:nvPr>
            <p:ph idx="1"/>
          </p:nvPr>
        </p:nvSpPr>
        <p:spPr/>
        <p:txBody>
          <a:bodyPr>
            <a:normAutofit fontScale="47500" lnSpcReduction="20000"/>
          </a:bodyPr>
          <a:lstStyle/>
          <a:p>
            <a:pPr algn="l"/>
            <a:r>
              <a:rPr lang="en-US" b="0" i="0" dirty="0">
                <a:solidFill>
                  <a:srgbClr val="1F1F1F"/>
                </a:solidFill>
                <a:effectLst/>
                <a:latin typeface="open sans"/>
              </a:rPr>
              <a:t>MICE steps</a:t>
            </a:r>
          </a:p>
          <a:p>
            <a:pPr algn="l">
              <a:buFont typeface="Arial" panose="020B0604020202020204" pitchFamily="34" charset="0"/>
              <a:buChar char="•"/>
            </a:pPr>
            <a:r>
              <a:rPr lang="en-US" b="0" i="0" dirty="0">
                <a:solidFill>
                  <a:srgbClr val="1C1D1E"/>
                </a:solidFill>
                <a:effectLst/>
                <a:latin typeface="Open Sans"/>
              </a:rPr>
              <a:t>The chained equation process can be broken down into four general </a:t>
            </a:r>
            <a:r>
              <a:rPr lang="en-US" b="0" i="0" dirty="0" err="1">
                <a:solidFill>
                  <a:srgbClr val="1C1D1E"/>
                </a:solidFill>
                <a:effectLst/>
                <a:latin typeface="Open Sans"/>
              </a:rPr>
              <a:t>steps:Step</a:t>
            </a:r>
            <a:r>
              <a:rPr lang="en-US" b="0" i="0" dirty="0">
                <a:solidFill>
                  <a:srgbClr val="1C1D1E"/>
                </a:solidFill>
                <a:effectLst/>
                <a:latin typeface="Open Sans"/>
              </a:rPr>
              <a:t> 1:A simple imputation, such as imputing the mean, is performed for every missing value in the dataset. These mean imputations can be thought of as “place holders.”</a:t>
            </a:r>
          </a:p>
          <a:p>
            <a:pPr algn="l">
              <a:buFont typeface="Arial" panose="020B0604020202020204" pitchFamily="34" charset="0"/>
              <a:buChar char="•"/>
            </a:pPr>
            <a:r>
              <a:rPr lang="en-US" b="0" i="0" dirty="0">
                <a:solidFill>
                  <a:srgbClr val="1C1D1E"/>
                </a:solidFill>
                <a:effectLst/>
                <a:latin typeface="Open Sans"/>
              </a:rPr>
              <a:t>Step 2:The “place holder” mean imputations for one variable (“var”) are set back to missing.</a:t>
            </a:r>
          </a:p>
          <a:p>
            <a:pPr algn="l">
              <a:buFont typeface="Arial" panose="020B0604020202020204" pitchFamily="34" charset="0"/>
              <a:buChar char="•"/>
            </a:pPr>
            <a:r>
              <a:rPr lang="en-US" b="0" i="0" dirty="0">
                <a:solidFill>
                  <a:srgbClr val="1C1D1E"/>
                </a:solidFill>
                <a:effectLst/>
                <a:latin typeface="Open Sans"/>
              </a:rPr>
              <a:t>Step 3:The observed values from the variable “var” in Step 2 are regressed on the other variables in the imputation model, which may or may not consist of all of the variables in the dataset. In other words, “var” is the dependent variable in a regression model and all the other variables are independent variables in the regression model. These regression models operate under the same assumptions that one would make when performing linear, logistic, or Poison regression models outside of the context of imputing missing data.</a:t>
            </a:r>
          </a:p>
          <a:p>
            <a:pPr algn="l">
              <a:buFont typeface="Arial" panose="020B0604020202020204" pitchFamily="34" charset="0"/>
              <a:buChar char="•"/>
            </a:pPr>
            <a:r>
              <a:rPr lang="en-US" b="0" i="0" dirty="0">
                <a:solidFill>
                  <a:srgbClr val="1C1D1E"/>
                </a:solidFill>
                <a:effectLst/>
                <a:latin typeface="Open Sans"/>
              </a:rPr>
              <a:t>Step 4:The missing values for “var” are then replaced with predictions (imputations) from the regression model. When “var” is subsequently used as an independent variable in the regression models for other variables, both the observed and these imputed values will be used.</a:t>
            </a:r>
          </a:p>
          <a:p>
            <a:pPr algn="l">
              <a:buFont typeface="Arial" panose="020B0604020202020204" pitchFamily="34" charset="0"/>
              <a:buChar char="•"/>
            </a:pPr>
            <a:r>
              <a:rPr lang="en-US" b="0" i="0" dirty="0">
                <a:solidFill>
                  <a:srgbClr val="1C1D1E"/>
                </a:solidFill>
                <a:effectLst/>
                <a:latin typeface="Open Sans"/>
              </a:rPr>
              <a:t>Step 5:Steps 2–4 are then repeated for each variable that has missing data. The cycling through each of the variables constitutes one iteration or “cycle.” At the end of one cycle all of the missing values have been replaced with predictions from regressions that reflect the relationships observed in the data.</a:t>
            </a:r>
          </a:p>
          <a:p>
            <a:pPr algn="l">
              <a:buFont typeface="Arial" panose="020B0604020202020204" pitchFamily="34" charset="0"/>
              <a:buChar char="•"/>
            </a:pPr>
            <a:r>
              <a:rPr lang="en-US" b="0" i="0" dirty="0">
                <a:solidFill>
                  <a:srgbClr val="1C1D1E"/>
                </a:solidFill>
                <a:effectLst/>
                <a:latin typeface="Open Sans"/>
              </a:rPr>
              <a:t>Step 6:Steps 2–4 are repeated for a number of cycles, with the imputations being updated at each cycle.</a:t>
            </a:r>
          </a:p>
          <a:p>
            <a:endParaRPr lang="en-IN" dirty="0"/>
          </a:p>
        </p:txBody>
      </p:sp>
    </p:spTree>
    <p:extLst>
      <p:ext uri="{BB962C8B-B14F-4D97-AF65-F5344CB8AC3E}">
        <p14:creationId xmlns:p14="http://schemas.microsoft.com/office/powerpoint/2010/main" val="1221977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5E61-8BA9-486D-B4C0-80CBB8696C69}"/>
              </a:ext>
            </a:extLst>
          </p:cNvPr>
          <p:cNvSpPr>
            <a:spLocks noGrp="1"/>
          </p:cNvSpPr>
          <p:nvPr>
            <p:ph type="title"/>
          </p:nvPr>
        </p:nvSpPr>
        <p:spPr/>
        <p:txBody>
          <a:bodyPr>
            <a:normAutofit fontScale="90000"/>
          </a:bodyPr>
          <a:lstStyle/>
          <a:p>
            <a:r>
              <a:rPr lang="en-IN" dirty="0"/>
              <a:t>Normalisation and standardisation </a:t>
            </a:r>
          </a:p>
        </p:txBody>
      </p:sp>
      <p:sp>
        <p:nvSpPr>
          <p:cNvPr id="3" name="Content Placeholder 2">
            <a:extLst>
              <a:ext uri="{FF2B5EF4-FFF2-40B4-BE49-F238E27FC236}">
                <a16:creationId xmlns:a16="http://schemas.microsoft.com/office/drawing/2014/main" id="{EE2CC7BF-2033-425E-8B45-8AA0BD6EF5BB}"/>
              </a:ext>
            </a:extLst>
          </p:cNvPr>
          <p:cNvSpPr>
            <a:spLocks noGrp="1"/>
          </p:cNvSpPr>
          <p:nvPr>
            <p:ph sz="half" idx="1"/>
          </p:nvPr>
        </p:nvSpPr>
        <p:spPr/>
        <p:txBody>
          <a:bodyPr/>
          <a:lstStyle/>
          <a:p>
            <a:r>
              <a:rPr lang="en-IN" dirty="0"/>
              <a:t>Mean for each column</a:t>
            </a:r>
          </a:p>
        </p:txBody>
      </p:sp>
      <p:sp>
        <p:nvSpPr>
          <p:cNvPr id="4" name="Content Placeholder 3">
            <a:extLst>
              <a:ext uri="{FF2B5EF4-FFF2-40B4-BE49-F238E27FC236}">
                <a16:creationId xmlns:a16="http://schemas.microsoft.com/office/drawing/2014/main" id="{0F239D6B-B0AD-4A99-B09E-D85E9C1E246D}"/>
              </a:ext>
            </a:extLst>
          </p:cNvPr>
          <p:cNvSpPr>
            <a:spLocks noGrp="1"/>
          </p:cNvSpPr>
          <p:nvPr>
            <p:ph sz="half" idx="2"/>
          </p:nvPr>
        </p:nvSpPr>
        <p:spPr/>
        <p:txBody>
          <a:bodyPr/>
          <a:lstStyle/>
          <a:p>
            <a:r>
              <a:rPr lang="en-IN" dirty="0"/>
              <a:t>Variance for each column</a:t>
            </a:r>
          </a:p>
        </p:txBody>
      </p:sp>
      <p:pic>
        <p:nvPicPr>
          <p:cNvPr id="5" name="Picture 4">
            <a:extLst>
              <a:ext uri="{FF2B5EF4-FFF2-40B4-BE49-F238E27FC236}">
                <a16:creationId xmlns:a16="http://schemas.microsoft.com/office/drawing/2014/main" id="{E5DCF7C4-2E4B-41E1-834A-679EF17D3730}"/>
              </a:ext>
            </a:extLst>
          </p:cNvPr>
          <p:cNvPicPr>
            <a:picLocks noChangeAspect="1"/>
          </p:cNvPicPr>
          <p:nvPr/>
        </p:nvPicPr>
        <p:blipFill>
          <a:blip r:embed="rId2"/>
          <a:stretch>
            <a:fillRect/>
          </a:stretch>
        </p:blipFill>
        <p:spPr>
          <a:xfrm>
            <a:off x="1015559" y="3073332"/>
            <a:ext cx="3508816" cy="3458087"/>
          </a:xfrm>
          <a:prstGeom prst="rect">
            <a:avLst/>
          </a:prstGeom>
        </p:spPr>
      </p:pic>
      <p:pic>
        <p:nvPicPr>
          <p:cNvPr id="6" name="Picture 5">
            <a:extLst>
              <a:ext uri="{FF2B5EF4-FFF2-40B4-BE49-F238E27FC236}">
                <a16:creationId xmlns:a16="http://schemas.microsoft.com/office/drawing/2014/main" id="{A1389054-07EB-4E01-BDDD-38322616C0E8}"/>
              </a:ext>
            </a:extLst>
          </p:cNvPr>
          <p:cNvPicPr>
            <a:picLocks noChangeAspect="1"/>
          </p:cNvPicPr>
          <p:nvPr/>
        </p:nvPicPr>
        <p:blipFill>
          <a:blip r:embed="rId3"/>
          <a:stretch>
            <a:fillRect/>
          </a:stretch>
        </p:blipFill>
        <p:spPr>
          <a:xfrm>
            <a:off x="6495988" y="3060326"/>
            <a:ext cx="3584160" cy="3479860"/>
          </a:xfrm>
          <a:prstGeom prst="rect">
            <a:avLst/>
          </a:prstGeom>
        </p:spPr>
      </p:pic>
    </p:spTree>
    <p:extLst>
      <p:ext uri="{BB962C8B-B14F-4D97-AF65-F5344CB8AC3E}">
        <p14:creationId xmlns:p14="http://schemas.microsoft.com/office/powerpoint/2010/main" val="2396408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6C0A-4623-4716-88D3-C0AE73BFBAD6}"/>
              </a:ext>
            </a:extLst>
          </p:cNvPr>
          <p:cNvSpPr>
            <a:spLocks noGrp="1"/>
          </p:cNvSpPr>
          <p:nvPr>
            <p:ph type="title"/>
          </p:nvPr>
        </p:nvSpPr>
        <p:spPr/>
        <p:txBody>
          <a:bodyPr>
            <a:normAutofit fontScale="90000"/>
          </a:bodyPr>
          <a:lstStyle/>
          <a:p>
            <a:r>
              <a:rPr lang="en-US" dirty="0"/>
              <a:t>Standardization (</a:t>
            </a:r>
            <a:r>
              <a:rPr lang="en-IN" dirty="0"/>
              <a:t>Z-score normalisation)</a:t>
            </a:r>
          </a:p>
        </p:txBody>
      </p:sp>
      <p:sp>
        <p:nvSpPr>
          <p:cNvPr id="3" name="Content Placeholder 2">
            <a:extLst>
              <a:ext uri="{FF2B5EF4-FFF2-40B4-BE49-F238E27FC236}">
                <a16:creationId xmlns:a16="http://schemas.microsoft.com/office/drawing/2014/main" id="{E8279B5A-8840-47E4-B938-2803B307E69E}"/>
              </a:ext>
            </a:extLst>
          </p:cNvPr>
          <p:cNvSpPr>
            <a:spLocks noGrp="1"/>
          </p:cNvSpPr>
          <p:nvPr>
            <p:ph sz="half" idx="1"/>
          </p:nvPr>
        </p:nvSpPr>
        <p:spPr>
          <a:xfrm>
            <a:off x="238125" y="2587752"/>
            <a:ext cx="6238875" cy="3593592"/>
          </a:xfrm>
        </p:spPr>
        <p:txBody>
          <a:bodyPr>
            <a:normAutofit/>
          </a:bodyPr>
          <a:lstStyle/>
          <a:p>
            <a:pPr marL="457200" indent="-457200">
              <a:buFont typeface="Arial" panose="020B0604020202020204" pitchFamily="34" charset="0"/>
              <a:buChar char="•"/>
            </a:pPr>
            <a:r>
              <a:rPr lang="en-IN" sz="1800" dirty="0">
                <a:latin typeface="Consolas" panose="020B0609020204030204" pitchFamily="49" charset="0"/>
              </a:rPr>
              <a:t>Transformation of values such that mean is 0 and standard deviation is 1</a:t>
            </a:r>
          </a:p>
          <a:p>
            <a:pPr marL="457200" indent="-457200">
              <a:buFont typeface="Arial" panose="020B0604020202020204" pitchFamily="34" charset="0"/>
              <a:buChar char="•"/>
            </a:pPr>
            <a:r>
              <a:rPr lang="en-IN" sz="1800" dirty="0">
                <a:latin typeface="Consolas" panose="020B0609020204030204" pitchFamily="49" charset="0"/>
              </a:rPr>
              <a:t>Useful as </a:t>
            </a:r>
            <a:r>
              <a:rPr lang="en-US" sz="1800" dirty="0">
                <a:latin typeface="Consolas" panose="020B0609020204030204" pitchFamily="49" charset="0"/>
              </a:rPr>
              <a:t>variables that are measured at different scales do not contribute equally to the analysis and might end up creating a bias.</a:t>
            </a:r>
            <a:endParaRPr lang="en-IN" sz="1800" dirty="0">
              <a:latin typeface="Consolas" panose="020B0609020204030204" pitchFamily="49" charset="0"/>
            </a:endParaRPr>
          </a:p>
          <a:p>
            <a:pPr marL="457200" indent="-457200">
              <a:buFont typeface="Arial" panose="020B0604020202020204" pitchFamily="34" charset="0"/>
              <a:buChar char="•"/>
            </a:pPr>
            <a:r>
              <a:rPr lang="en-US" sz="1800" dirty="0">
                <a:latin typeface="Consolas" panose="020B0609020204030204" pitchFamily="49" charset="0"/>
              </a:rPr>
              <a:t>Typical data standardization procedures equalize  the range and/or data variability.</a:t>
            </a:r>
            <a:endParaRPr lang="en-IN" sz="1800" dirty="0">
              <a:latin typeface="Consolas" panose="020B0609020204030204" pitchFamily="49" charset="0"/>
            </a:endParaRPr>
          </a:p>
        </p:txBody>
      </p:sp>
      <p:pic>
        <p:nvPicPr>
          <p:cNvPr id="5" name="Content Placeholder 4">
            <a:extLst>
              <a:ext uri="{FF2B5EF4-FFF2-40B4-BE49-F238E27FC236}">
                <a16:creationId xmlns:a16="http://schemas.microsoft.com/office/drawing/2014/main" id="{C362C266-5E49-4BEF-BE1B-91A3CCA1DA48}"/>
              </a:ext>
            </a:extLst>
          </p:cNvPr>
          <p:cNvPicPr>
            <a:picLocks noGrp="1" noChangeAspect="1"/>
          </p:cNvPicPr>
          <p:nvPr>
            <p:ph sz="half" idx="2"/>
          </p:nvPr>
        </p:nvPicPr>
        <p:blipFill>
          <a:blip r:embed="rId2"/>
          <a:stretch>
            <a:fillRect/>
          </a:stretch>
        </p:blipFill>
        <p:spPr>
          <a:xfrm>
            <a:off x="6899274" y="3573838"/>
            <a:ext cx="4445001" cy="2966348"/>
          </a:xfrm>
          <a:prstGeom prst="rect">
            <a:avLst/>
          </a:prstGeom>
        </p:spPr>
      </p:pic>
      <p:pic>
        <p:nvPicPr>
          <p:cNvPr id="6" name="Picture 5">
            <a:extLst>
              <a:ext uri="{FF2B5EF4-FFF2-40B4-BE49-F238E27FC236}">
                <a16:creationId xmlns:a16="http://schemas.microsoft.com/office/drawing/2014/main" id="{76A5AA02-D15B-4F33-BF88-8D31A8BFC480}"/>
              </a:ext>
            </a:extLst>
          </p:cNvPr>
          <p:cNvPicPr>
            <a:picLocks noChangeAspect="1"/>
          </p:cNvPicPr>
          <p:nvPr/>
        </p:nvPicPr>
        <p:blipFill>
          <a:blip r:embed="rId3"/>
          <a:stretch>
            <a:fillRect/>
          </a:stretch>
        </p:blipFill>
        <p:spPr>
          <a:xfrm>
            <a:off x="6899274" y="2318737"/>
            <a:ext cx="4254660" cy="1319813"/>
          </a:xfrm>
          <a:prstGeom prst="rect">
            <a:avLst/>
          </a:prstGeom>
        </p:spPr>
      </p:pic>
      <p:pic>
        <p:nvPicPr>
          <p:cNvPr id="4" name="Picture 3">
            <a:extLst>
              <a:ext uri="{FF2B5EF4-FFF2-40B4-BE49-F238E27FC236}">
                <a16:creationId xmlns:a16="http://schemas.microsoft.com/office/drawing/2014/main" id="{A209A901-3D46-429B-8C70-761D858B0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433" y="5421295"/>
            <a:ext cx="1853567" cy="1329203"/>
          </a:xfrm>
          <a:prstGeom prst="rect">
            <a:avLst/>
          </a:prstGeom>
        </p:spPr>
      </p:pic>
      <p:pic>
        <p:nvPicPr>
          <p:cNvPr id="8" name="Picture 7">
            <a:extLst>
              <a:ext uri="{FF2B5EF4-FFF2-40B4-BE49-F238E27FC236}">
                <a16:creationId xmlns:a16="http://schemas.microsoft.com/office/drawing/2014/main" id="{07E60149-4814-41A5-AC09-2A15FEBF0B2A}"/>
              </a:ext>
            </a:extLst>
          </p:cNvPr>
          <p:cNvPicPr>
            <a:picLocks noChangeAspect="1"/>
          </p:cNvPicPr>
          <p:nvPr/>
        </p:nvPicPr>
        <p:blipFill>
          <a:blip r:embed="rId5"/>
          <a:stretch>
            <a:fillRect/>
          </a:stretch>
        </p:blipFill>
        <p:spPr>
          <a:xfrm>
            <a:off x="348107" y="5672130"/>
            <a:ext cx="3683189" cy="793791"/>
          </a:xfrm>
          <a:prstGeom prst="rect">
            <a:avLst/>
          </a:prstGeom>
        </p:spPr>
      </p:pic>
    </p:spTree>
    <p:extLst>
      <p:ext uri="{BB962C8B-B14F-4D97-AF65-F5344CB8AC3E}">
        <p14:creationId xmlns:p14="http://schemas.microsoft.com/office/powerpoint/2010/main" val="1429865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684DB-C7D4-4D81-B4CB-124071C83F1D}"/>
              </a:ext>
            </a:extLst>
          </p:cNvPr>
          <p:cNvSpPr>
            <a:spLocks noGrp="1"/>
          </p:cNvSpPr>
          <p:nvPr>
            <p:ph type="title"/>
          </p:nvPr>
        </p:nvSpPr>
        <p:spPr/>
        <p:txBody>
          <a:bodyPr/>
          <a:lstStyle/>
          <a:p>
            <a:r>
              <a:rPr lang="en-IN" dirty="0"/>
              <a:t>Min Max normalisation</a:t>
            </a:r>
          </a:p>
        </p:txBody>
      </p:sp>
      <p:sp>
        <p:nvSpPr>
          <p:cNvPr id="3" name="Content Placeholder 2">
            <a:extLst>
              <a:ext uri="{FF2B5EF4-FFF2-40B4-BE49-F238E27FC236}">
                <a16:creationId xmlns:a16="http://schemas.microsoft.com/office/drawing/2014/main" id="{1CEEAB38-89DF-4883-B373-7C38C3B4053E}"/>
              </a:ext>
            </a:extLst>
          </p:cNvPr>
          <p:cNvSpPr>
            <a:spLocks noGrp="1"/>
          </p:cNvSpPr>
          <p:nvPr>
            <p:ph sz="half" idx="1"/>
          </p:nvPr>
        </p:nvSpPr>
        <p:spPr>
          <a:xfrm>
            <a:off x="571501" y="2587752"/>
            <a:ext cx="7419974" cy="3593592"/>
          </a:xfrm>
        </p:spPr>
        <p:txBody>
          <a:bodyPr>
            <a:normAutofit fontScale="85000" lnSpcReduction="20000"/>
          </a:bodyPr>
          <a:lstStyle/>
          <a:p>
            <a:pPr marL="457200" indent="-457200">
              <a:buFont typeface="Arial" panose="020B0604020202020204" pitchFamily="34" charset="0"/>
              <a:buChar char="•"/>
            </a:pPr>
            <a:r>
              <a:rPr lang="en-IN" dirty="0">
                <a:latin typeface="Consolas" panose="020B0609020204030204" pitchFamily="49" charset="0"/>
              </a:rPr>
              <a:t>Makes the range of data fall in between 0 and 1.</a:t>
            </a:r>
          </a:p>
          <a:p>
            <a:pPr marL="457200" indent="-457200">
              <a:buFont typeface="Arial" panose="020B0604020202020204" pitchFamily="34" charset="0"/>
              <a:buChar char="•"/>
            </a:pPr>
            <a:r>
              <a:rPr lang="en-US" dirty="0">
                <a:latin typeface="Consolas" panose="020B0609020204030204" pitchFamily="49" charset="0"/>
              </a:rPr>
              <a:t>Useful for classification algorithms.</a:t>
            </a:r>
          </a:p>
          <a:p>
            <a:pPr marL="457200" indent="-457200">
              <a:buFont typeface="Arial" panose="020B0604020202020204" pitchFamily="34" charset="0"/>
              <a:buChar char="•"/>
            </a:pPr>
            <a:r>
              <a:rPr lang="en-US" dirty="0">
                <a:latin typeface="Consolas" panose="020B0609020204030204" pitchFamily="49" charset="0"/>
              </a:rPr>
              <a:t>The cost of having this bounded range is that we will end up with smaller standard deviations, which can suppress the effect of outliers. Thus </a:t>
            </a:r>
            <a:r>
              <a:rPr lang="en-US" dirty="0" err="1">
                <a:latin typeface="Consolas" panose="020B0609020204030204" pitchFamily="49" charset="0"/>
              </a:rPr>
              <a:t>MinMax</a:t>
            </a:r>
            <a:r>
              <a:rPr lang="en-US" dirty="0">
                <a:latin typeface="Consolas" panose="020B0609020204030204" pitchFamily="49" charset="0"/>
              </a:rPr>
              <a:t> Scalar is sensitive to outliers.</a:t>
            </a:r>
          </a:p>
          <a:p>
            <a:pPr marL="457200" indent="-457200">
              <a:buFont typeface="Arial" panose="020B0604020202020204" pitchFamily="34" charset="0"/>
              <a:buChar char="•"/>
            </a:pPr>
            <a:r>
              <a:rPr lang="en-US" sz="2400" dirty="0">
                <a:latin typeface="Consolas" panose="020B0609020204030204" pitchFamily="49" charset="0"/>
              </a:rPr>
              <a:t>Change the values of numeric columns in the dataset to a common scale, without distorting differences in the ranges of values.</a:t>
            </a:r>
            <a:endParaRPr lang="en-IN" dirty="0">
              <a:latin typeface="Consolas" panose="020B0609020204030204" pitchFamily="49" charset="0"/>
            </a:endParaRPr>
          </a:p>
        </p:txBody>
      </p:sp>
      <p:pic>
        <p:nvPicPr>
          <p:cNvPr id="6" name="Content Placeholder 5">
            <a:extLst>
              <a:ext uri="{FF2B5EF4-FFF2-40B4-BE49-F238E27FC236}">
                <a16:creationId xmlns:a16="http://schemas.microsoft.com/office/drawing/2014/main" id="{362DA602-3AD5-4D1C-A64F-79E23997EEB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749318" y="3000932"/>
            <a:ext cx="2695951" cy="2095792"/>
          </a:xfrm>
          <a:prstGeom prst="rect">
            <a:avLst/>
          </a:prstGeom>
        </p:spPr>
      </p:pic>
    </p:spTree>
    <p:extLst>
      <p:ext uri="{BB962C8B-B14F-4D97-AF65-F5344CB8AC3E}">
        <p14:creationId xmlns:p14="http://schemas.microsoft.com/office/powerpoint/2010/main" val="157203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380F-BCB5-40DD-9168-F8BB1967A2B0}"/>
              </a:ext>
            </a:extLst>
          </p:cNvPr>
          <p:cNvSpPr>
            <a:spLocks noGrp="1"/>
          </p:cNvSpPr>
          <p:nvPr>
            <p:ph type="title"/>
          </p:nvPr>
        </p:nvSpPr>
        <p:spPr/>
        <p:txBody>
          <a:bodyPr/>
          <a:lstStyle/>
          <a:p>
            <a:r>
              <a:rPr lang="en-US"/>
              <a:t>NEED OF NORMALIZATION</a:t>
            </a:r>
            <a:endParaRPr lang="en-IN"/>
          </a:p>
        </p:txBody>
      </p:sp>
      <p:sp>
        <p:nvSpPr>
          <p:cNvPr id="3" name="Content Placeholder 2">
            <a:extLst>
              <a:ext uri="{FF2B5EF4-FFF2-40B4-BE49-F238E27FC236}">
                <a16:creationId xmlns:a16="http://schemas.microsoft.com/office/drawing/2014/main" id="{E6A187AA-C2BE-4D45-80DB-EC1CA6B0F85C}"/>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dirty="0">
                <a:latin typeface="Consolas" panose="020B0609020204030204" pitchFamily="49" charset="0"/>
              </a:rPr>
              <a:t>Normalization is generally required when we are dealing with attributes on a different scale.</a:t>
            </a:r>
          </a:p>
          <a:p>
            <a:pPr marL="457200" indent="-457200">
              <a:buFont typeface="Arial" panose="020B0604020202020204" pitchFamily="34" charset="0"/>
              <a:buChar char="•"/>
            </a:pPr>
            <a:r>
              <a:rPr lang="en-US" dirty="0">
                <a:latin typeface="Consolas" panose="020B0609020204030204" pitchFamily="49" charset="0"/>
              </a:rPr>
              <a:t>To conclude data normalization transforms multiscale data to the same scale.</a:t>
            </a:r>
          </a:p>
          <a:p>
            <a:pPr marL="457200" indent="-457200">
              <a:buFont typeface="Arial" panose="020B0604020202020204" pitchFamily="34" charset="0"/>
              <a:buChar char="•"/>
            </a:pPr>
            <a:r>
              <a:rPr lang="en-US" dirty="0">
                <a:latin typeface="Consolas" panose="020B0609020204030204" pitchFamily="49" charset="0"/>
              </a:rPr>
              <a:t>Normalization is useful when your data has varying scales and the algorithm you are using does not make assumptions about the distribution of your data, such as k-nearest neighbors and artificial neural networks.</a:t>
            </a:r>
          </a:p>
          <a:p>
            <a:pPr marL="457200" indent="-457200">
              <a:buFont typeface="Arial" panose="020B0604020202020204" pitchFamily="34" charset="0"/>
              <a:buChar char="•"/>
            </a:pPr>
            <a:r>
              <a:rPr lang="en-US" dirty="0">
                <a:latin typeface="Consolas" panose="020B0609020204030204" pitchFamily="49" charset="0"/>
              </a:rPr>
              <a:t>Prior to </a:t>
            </a:r>
            <a:r>
              <a:rPr lang="en-US" b="1" dirty="0">
                <a:latin typeface="Consolas" panose="020B0609020204030204" pitchFamily="49" charset="0"/>
              </a:rPr>
              <a:t>Principal Component Analysis(PCA)</a:t>
            </a:r>
            <a:r>
              <a:rPr lang="en-US" dirty="0">
                <a:latin typeface="Consolas" panose="020B0609020204030204" pitchFamily="49" charset="0"/>
              </a:rPr>
              <a:t>, it is critical to standardize variables. </a:t>
            </a:r>
            <a:endParaRPr lang="en-IN" dirty="0">
              <a:latin typeface="Consolas" panose="020B0609020204030204" pitchFamily="49" charset="0"/>
            </a:endParaRPr>
          </a:p>
        </p:txBody>
      </p:sp>
    </p:spTree>
    <p:extLst>
      <p:ext uri="{BB962C8B-B14F-4D97-AF65-F5344CB8AC3E}">
        <p14:creationId xmlns:p14="http://schemas.microsoft.com/office/powerpoint/2010/main" val="4507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BC7-7E16-4B0D-8D55-9194496A640B}"/>
              </a:ext>
            </a:extLst>
          </p:cNvPr>
          <p:cNvSpPr>
            <a:spLocks noGrp="1"/>
          </p:cNvSpPr>
          <p:nvPr>
            <p:ph type="title"/>
          </p:nvPr>
        </p:nvSpPr>
        <p:spPr/>
        <p:txBody>
          <a:bodyPr/>
          <a:lstStyle/>
          <a:p>
            <a:r>
              <a:rPr lang="en-IN" dirty="0"/>
              <a:t>Check for data normality</a:t>
            </a:r>
          </a:p>
        </p:txBody>
      </p:sp>
      <p:sp>
        <p:nvSpPr>
          <p:cNvPr id="3" name="Content Placeholder 2">
            <a:extLst>
              <a:ext uri="{FF2B5EF4-FFF2-40B4-BE49-F238E27FC236}">
                <a16:creationId xmlns:a16="http://schemas.microsoft.com/office/drawing/2014/main" id="{7AC5042F-080F-4904-B139-9A71AC5F3AC1}"/>
              </a:ext>
            </a:extLst>
          </p:cNvPr>
          <p:cNvSpPr>
            <a:spLocks noGrp="1"/>
          </p:cNvSpPr>
          <p:nvPr>
            <p:ph idx="1"/>
          </p:nvPr>
        </p:nvSpPr>
        <p:spPr/>
        <p:txBody>
          <a:bodyPr/>
          <a:lstStyle/>
          <a:p>
            <a:pPr marL="457200" indent="-457200">
              <a:buFont typeface="Arial" panose="020B0604020202020204" pitchFamily="34" charset="0"/>
              <a:buChar char="•"/>
            </a:pPr>
            <a:r>
              <a:rPr lang="en-IN" dirty="0"/>
              <a:t>Done using Q-Q plots</a:t>
            </a:r>
          </a:p>
        </p:txBody>
      </p:sp>
      <p:pic>
        <p:nvPicPr>
          <p:cNvPr id="4" name="Picture 3">
            <a:extLst>
              <a:ext uri="{FF2B5EF4-FFF2-40B4-BE49-F238E27FC236}">
                <a16:creationId xmlns:a16="http://schemas.microsoft.com/office/drawing/2014/main" id="{B1404BB6-BE94-4B2A-BAFB-40A6651F9655}"/>
              </a:ext>
            </a:extLst>
          </p:cNvPr>
          <p:cNvPicPr>
            <a:picLocks noChangeAspect="1"/>
          </p:cNvPicPr>
          <p:nvPr/>
        </p:nvPicPr>
        <p:blipFill>
          <a:blip r:embed="rId2"/>
          <a:stretch>
            <a:fillRect/>
          </a:stretch>
        </p:blipFill>
        <p:spPr>
          <a:xfrm>
            <a:off x="601219" y="3541091"/>
            <a:ext cx="3873699" cy="2533780"/>
          </a:xfrm>
          <a:prstGeom prst="rect">
            <a:avLst/>
          </a:prstGeom>
        </p:spPr>
      </p:pic>
      <p:sp>
        <p:nvSpPr>
          <p:cNvPr id="5" name="TextBox 4">
            <a:extLst>
              <a:ext uri="{FF2B5EF4-FFF2-40B4-BE49-F238E27FC236}">
                <a16:creationId xmlns:a16="http://schemas.microsoft.com/office/drawing/2014/main" id="{7AD904A7-C9B3-454B-AE1D-D4EE61ACE6F5}"/>
              </a:ext>
            </a:extLst>
          </p:cNvPr>
          <p:cNvSpPr txBox="1"/>
          <p:nvPr/>
        </p:nvSpPr>
        <p:spPr>
          <a:xfrm>
            <a:off x="2003848" y="6040389"/>
            <a:ext cx="1828800" cy="369332"/>
          </a:xfrm>
          <a:prstGeom prst="rect">
            <a:avLst/>
          </a:prstGeom>
          <a:noFill/>
        </p:spPr>
        <p:txBody>
          <a:bodyPr wrap="square" rtlCol="0">
            <a:spAutoFit/>
          </a:bodyPr>
          <a:lstStyle/>
          <a:p>
            <a:r>
              <a:rPr lang="en-US" sz="1800" kern="1200" dirty="0" err="1">
                <a:solidFill>
                  <a:schemeClr val="tx1"/>
                </a:solidFill>
                <a:latin typeface="+mn-lt"/>
                <a:ea typeface="+mn-ea"/>
                <a:cs typeface="+mn-cs"/>
              </a:rPr>
              <a:t>danciblity</a:t>
            </a:r>
            <a:endParaRPr lang="en-US" sz="1800" kern="1200" dirty="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454F4A00-1CE3-47FE-873F-5F2E5B581E3F}"/>
              </a:ext>
            </a:extLst>
          </p:cNvPr>
          <p:cNvPicPr>
            <a:picLocks noChangeAspect="1"/>
          </p:cNvPicPr>
          <p:nvPr/>
        </p:nvPicPr>
        <p:blipFill>
          <a:blip r:embed="rId3"/>
          <a:stretch>
            <a:fillRect/>
          </a:stretch>
        </p:blipFill>
        <p:spPr>
          <a:xfrm>
            <a:off x="4555933" y="3444575"/>
            <a:ext cx="3778444" cy="2597283"/>
          </a:xfrm>
          <a:prstGeom prst="rect">
            <a:avLst/>
          </a:prstGeom>
        </p:spPr>
      </p:pic>
      <p:sp>
        <p:nvSpPr>
          <p:cNvPr id="7" name="TextBox 6">
            <a:extLst>
              <a:ext uri="{FF2B5EF4-FFF2-40B4-BE49-F238E27FC236}">
                <a16:creationId xmlns:a16="http://schemas.microsoft.com/office/drawing/2014/main" id="{FEAF899D-14EE-4FFC-8615-00BD68557B57}"/>
              </a:ext>
            </a:extLst>
          </p:cNvPr>
          <p:cNvSpPr txBox="1"/>
          <p:nvPr/>
        </p:nvSpPr>
        <p:spPr>
          <a:xfrm>
            <a:off x="5791200" y="6074871"/>
            <a:ext cx="1828800" cy="369332"/>
          </a:xfrm>
          <a:prstGeom prst="rect">
            <a:avLst/>
          </a:prstGeom>
          <a:noFill/>
        </p:spPr>
        <p:txBody>
          <a:bodyPr wrap="square" rtlCol="0">
            <a:spAutoFit/>
          </a:bodyPr>
          <a:lstStyle/>
          <a:p>
            <a:r>
              <a:rPr lang="en-US" sz="1800" kern="1200" dirty="0" err="1">
                <a:solidFill>
                  <a:schemeClr val="tx1"/>
                </a:solidFill>
                <a:latin typeface="+mn-lt"/>
                <a:ea typeface="+mn-ea"/>
                <a:cs typeface="+mn-cs"/>
              </a:rPr>
              <a:t>Duration_ms</a:t>
            </a:r>
            <a:endParaRPr lang="en-US" sz="1800" kern="1200" dirty="0">
              <a:solidFill>
                <a:schemeClr val="tx1"/>
              </a:solidFill>
              <a:latin typeface="+mn-lt"/>
              <a:ea typeface="+mn-ea"/>
              <a:cs typeface="+mn-cs"/>
            </a:endParaRPr>
          </a:p>
        </p:txBody>
      </p:sp>
      <p:pic>
        <p:nvPicPr>
          <p:cNvPr id="8" name="Picture 7">
            <a:extLst>
              <a:ext uri="{FF2B5EF4-FFF2-40B4-BE49-F238E27FC236}">
                <a16:creationId xmlns:a16="http://schemas.microsoft.com/office/drawing/2014/main" id="{F6E54D0D-F305-44CC-8B31-986A42607494}"/>
              </a:ext>
            </a:extLst>
          </p:cNvPr>
          <p:cNvPicPr>
            <a:picLocks noChangeAspect="1"/>
          </p:cNvPicPr>
          <p:nvPr/>
        </p:nvPicPr>
        <p:blipFill>
          <a:blip r:embed="rId4"/>
          <a:stretch>
            <a:fillRect/>
          </a:stretch>
        </p:blipFill>
        <p:spPr>
          <a:xfrm>
            <a:off x="8267602" y="3527129"/>
            <a:ext cx="3791145" cy="2514729"/>
          </a:xfrm>
          <a:prstGeom prst="rect">
            <a:avLst/>
          </a:prstGeom>
        </p:spPr>
      </p:pic>
      <p:sp>
        <p:nvSpPr>
          <p:cNvPr id="9" name="TextBox 8">
            <a:extLst>
              <a:ext uri="{FF2B5EF4-FFF2-40B4-BE49-F238E27FC236}">
                <a16:creationId xmlns:a16="http://schemas.microsoft.com/office/drawing/2014/main" id="{5D577F1D-5FFE-473D-A634-F9F3AA15F704}"/>
              </a:ext>
            </a:extLst>
          </p:cNvPr>
          <p:cNvSpPr txBox="1"/>
          <p:nvPr/>
        </p:nvSpPr>
        <p:spPr>
          <a:xfrm>
            <a:off x="9830029" y="6061274"/>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liveness</a:t>
            </a:r>
          </a:p>
        </p:txBody>
      </p:sp>
      <p:pic>
        <p:nvPicPr>
          <p:cNvPr id="10" name="Picture 9">
            <a:extLst>
              <a:ext uri="{FF2B5EF4-FFF2-40B4-BE49-F238E27FC236}">
                <a16:creationId xmlns:a16="http://schemas.microsoft.com/office/drawing/2014/main" id="{AC73F5F7-F43D-4AAD-B025-A916B20EC8C3}"/>
              </a:ext>
            </a:extLst>
          </p:cNvPr>
          <p:cNvPicPr>
            <a:picLocks noChangeAspect="1"/>
          </p:cNvPicPr>
          <p:nvPr/>
        </p:nvPicPr>
        <p:blipFill>
          <a:blip r:embed="rId5"/>
          <a:stretch>
            <a:fillRect/>
          </a:stretch>
        </p:blipFill>
        <p:spPr>
          <a:xfrm>
            <a:off x="5003808" y="2359375"/>
            <a:ext cx="6140629" cy="901519"/>
          </a:xfrm>
          <a:prstGeom prst="rect">
            <a:avLst/>
          </a:prstGeom>
        </p:spPr>
      </p:pic>
    </p:spTree>
    <p:extLst>
      <p:ext uri="{BB962C8B-B14F-4D97-AF65-F5344CB8AC3E}">
        <p14:creationId xmlns:p14="http://schemas.microsoft.com/office/powerpoint/2010/main" val="3181960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D2E2-3A7D-470C-8644-1ECD6FF685CD}"/>
              </a:ext>
            </a:extLst>
          </p:cNvPr>
          <p:cNvSpPr>
            <a:spLocks noGrp="1"/>
          </p:cNvSpPr>
          <p:nvPr>
            <p:ph type="title"/>
          </p:nvPr>
        </p:nvSpPr>
        <p:spPr/>
        <p:txBody>
          <a:bodyPr>
            <a:normAutofit fontScale="90000"/>
          </a:bodyPr>
          <a:lstStyle/>
          <a:p>
            <a:r>
              <a:rPr lang="en-IN" dirty="0"/>
              <a:t>Hypothesis testing</a:t>
            </a:r>
            <a:br>
              <a:rPr lang="en-IN" dirty="0"/>
            </a:br>
            <a:r>
              <a:rPr lang="en-IN" dirty="0"/>
              <a:t>Hypothesis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BA514C-E085-4D31-98E5-B47369AA09B6}"/>
                  </a:ext>
                </a:extLst>
              </p:cNvPr>
              <p:cNvSpPr>
                <a:spLocks noGrp="1"/>
              </p:cNvSpPr>
              <p:nvPr>
                <p:ph sz="half" idx="1"/>
              </p:nvPr>
            </p:nvSpPr>
            <p:spPr/>
            <p:txBody>
              <a:bodyPr>
                <a:normAutofit fontScale="92500" lnSpcReduction="20000"/>
              </a:bodyPr>
              <a:lstStyle/>
              <a:p>
                <a:pPr marL="457200" indent="-457200">
                  <a:buFont typeface="Arial" panose="020B0604020202020204" pitchFamily="34" charset="0"/>
                  <a:buChar char="•"/>
                </a:pPr>
                <a:r>
                  <a:rPr lang="en-IN" dirty="0">
                    <a:latin typeface="Consolas" panose="020B0609020204030204" pitchFamily="49" charset="0"/>
                  </a:rPr>
                  <a:t>To check </a:t>
                </a:r>
                <a:r>
                  <a:rPr lang="en-US" i="0" dirty="0">
                    <a:solidFill>
                      <a:srgbClr val="000000"/>
                    </a:solidFill>
                    <a:effectLst/>
                    <a:latin typeface="Consolas" panose="020B0609020204030204" pitchFamily="49" charset="0"/>
                  </a:rPr>
                  <a:t>If the average duration of a song is greater than 4 minutes (240000 milli seconds)</a:t>
                </a:r>
              </a:p>
              <a:p>
                <a:pPr marL="457200" indent="-457200">
                  <a:buFont typeface="Arial" panose="020B0604020202020204" pitchFamily="34" charset="0"/>
                  <a:buChar char="•"/>
                </a:pPr>
                <a:r>
                  <a:rPr lang="en-IN" dirty="0">
                    <a:latin typeface="Consolas" panose="020B0609020204030204" pitchFamily="49" charset="0"/>
                  </a:rPr>
                  <a:t>Null Hypothesis Ho:</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240000</m:t>
                      </m:r>
                    </m:oMath>
                  </m:oMathPara>
                </a14:m>
                <a:endParaRPr lang="en-IN" dirty="0">
                  <a:latin typeface="Consolas" panose="020B0609020204030204" pitchFamily="49" charset="0"/>
                </a:endParaRPr>
              </a:p>
              <a:p>
                <a:pPr marL="457200" indent="-457200">
                  <a:buFont typeface="Arial" panose="020B0604020202020204" pitchFamily="34" charset="0"/>
                  <a:buChar char="•"/>
                </a:pPr>
                <a:r>
                  <a:rPr lang="en-IN" dirty="0">
                    <a:latin typeface="Consolas" panose="020B0609020204030204" pitchFamily="49" charset="0"/>
                  </a:rPr>
                  <a:t>Alternative Hypothesis H1:</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&gt;</m:t>
                      </m:r>
                      <m:r>
                        <a:rPr lang="en-IN" b="0" i="1" smtClean="0">
                          <a:latin typeface="Cambria Math" panose="02040503050406030204" pitchFamily="18" charset="0"/>
                          <a:ea typeface="Cambria Math" panose="02040503050406030204" pitchFamily="18" charset="0"/>
                        </a:rPr>
                        <m:t>240000</m:t>
                      </m:r>
                    </m:oMath>
                  </m:oMathPara>
                </a14:m>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p:txBody>
          </p:sp>
        </mc:Choice>
        <mc:Fallback>
          <p:sp>
            <p:nvSpPr>
              <p:cNvPr id="3" name="Content Placeholder 2">
                <a:extLst>
                  <a:ext uri="{FF2B5EF4-FFF2-40B4-BE49-F238E27FC236}">
                    <a16:creationId xmlns:a16="http://schemas.microsoft.com/office/drawing/2014/main" id="{BABA514C-E085-4D31-98E5-B47369AA09B6}"/>
                  </a:ext>
                </a:extLst>
              </p:cNvPr>
              <p:cNvSpPr>
                <a:spLocks noGrp="1" noRot="1" noChangeAspect="1" noMove="1" noResize="1" noEditPoints="1" noAdjustHandles="1" noChangeArrowheads="1" noChangeShapeType="1" noTextEdit="1"/>
              </p:cNvSpPr>
              <p:nvPr>
                <p:ph sz="half" idx="1"/>
              </p:nvPr>
            </p:nvSpPr>
            <p:spPr>
              <a:blipFill>
                <a:blip r:embed="rId2"/>
                <a:stretch>
                  <a:fillRect l="-1772" t="-3226" r="-2152"/>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E614F091-52F9-4E03-9F7E-3962E9F564BD}"/>
              </a:ext>
            </a:extLst>
          </p:cNvPr>
          <p:cNvPicPr>
            <a:picLocks noGrp="1" noChangeAspect="1"/>
          </p:cNvPicPr>
          <p:nvPr>
            <p:ph sz="half" idx="2"/>
          </p:nvPr>
        </p:nvPicPr>
        <p:blipFill>
          <a:blip r:embed="rId3"/>
          <a:stretch>
            <a:fillRect/>
          </a:stretch>
        </p:blipFill>
        <p:spPr>
          <a:xfrm>
            <a:off x="6339935" y="2497138"/>
            <a:ext cx="4815840" cy="3925240"/>
          </a:xfrm>
          <a:prstGeom prst="rect">
            <a:avLst/>
          </a:prstGeom>
        </p:spPr>
      </p:pic>
    </p:spTree>
    <p:extLst>
      <p:ext uri="{BB962C8B-B14F-4D97-AF65-F5344CB8AC3E}">
        <p14:creationId xmlns:p14="http://schemas.microsoft.com/office/powerpoint/2010/main" val="64253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4D41F-CB88-4B80-9301-03E5995E6E8B}"/>
              </a:ext>
            </a:extLst>
          </p:cNvPr>
          <p:cNvSpPr>
            <a:spLocks noGrp="1"/>
          </p:cNvSpPr>
          <p:nvPr>
            <p:ph type="title"/>
          </p:nvPr>
        </p:nvSpPr>
        <p:spPr/>
        <p:txBody>
          <a:bodyPr>
            <a:normAutofit/>
          </a:bodyPr>
          <a:lstStyle/>
          <a:p>
            <a:r>
              <a:rPr lang="en-IN" sz="5400" dirty="0"/>
              <a:t>introduction</a:t>
            </a:r>
          </a:p>
        </p:txBody>
      </p:sp>
      <p:sp>
        <p:nvSpPr>
          <p:cNvPr id="3" name="Content Placeholder 2">
            <a:extLst>
              <a:ext uri="{FF2B5EF4-FFF2-40B4-BE49-F238E27FC236}">
                <a16:creationId xmlns:a16="http://schemas.microsoft.com/office/drawing/2014/main" id="{05604C31-2494-405B-B2F9-D14E70F318FC}"/>
              </a:ext>
            </a:extLst>
          </p:cNvPr>
          <p:cNvSpPr>
            <a:spLocks noGrp="1"/>
          </p:cNvSpPr>
          <p:nvPr>
            <p:ph idx="1"/>
          </p:nvPr>
        </p:nvSpPr>
        <p:spPr/>
        <p:txBody>
          <a:bodyPr>
            <a:normAutofit/>
          </a:bodyPr>
          <a:lstStyle/>
          <a:p>
            <a:r>
              <a:rPr lang="en-IN" sz="2400" dirty="0">
                <a:latin typeface="Consolas" panose="020B0609020204030204" pitchFamily="49" charset="0"/>
              </a:rPr>
              <a:t>Objective - To analyse and make inferences from the songs dataset</a:t>
            </a:r>
          </a:p>
          <a:p>
            <a:r>
              <a:rPr lang="en-IN" sz="2400" dirty="0">
                <a:latin typeface="Consolas" panose="020B0609020204030204" pitchFamily="49" charset="0"/>
              </a:rPr>
              <a:t>Dataset – 16 columns and approximately 22k rows, with 4.03% missing values</a:t>
            </a:r>
          </a:p>
          <a:p>
            <a:endParaRPr lang="en-IN" sz="2400" dirty="0">
              <a:latin typeface="Consolas" panose="020B0609020204030204" pitchFamily="49" charset="0"/>
            </a:endParaRPr>
          </a:p>
          <a:p>
            <a:endParaRPr lang="en-IN" sz="2400" dirty="0">
              <a:latin typeface="Consolas" panose="020B0609020204030204" pitchFamily="49" charset="0"/>
            </a:endParaRPr>
          </a:p>
        </p:txBody>
      </p:sp>
      <p:pic>
        <p:nvPicPr>
          <p:cNvPr id="11" name="Picture 10">
            <a:extLst>
              <a:ext uri="{FF2B5EF4-FFF2-40B4-BE49-F238E27FC236}">
                <a16:creationId xmlns:a16="http://schemas.microsoft.com/office/drawing/2014/main" id="{429BE00D-CC01-4E63-BB97-DA424E579D20}"/>
              </a:ext>
            </a:extLst>
          </p:cNvPr>
          <p:cNvPicPr>
            <a:picLocks noChangeAspect="1"/>
          </p:cNvPicPr>
          <p:nvPr/>
        </p:nvPicPr>
        <p:blipFill>
          <a:blip r:embed="rId2"/>
          <a:stretch>
            <a:fillRect/>
          </a:stretch>
        </p:blipFill>
        <p:spPr>
          <a:xfrm>
            <a:off x="760476" y="4413826"/>
            <a:ext cx="10668000" cy="2627395"/>
          </a:xfrm>
          <a:prstGeom prst="rect">
            <a:avLst/>
          </a:prstGeom>
        </p:spPr>
      </p:pic>
    </p:spTree>
    <p:extLst>
      <p:ext uri="{BB962C8B-B14F-4D97-AF65-F5344CB8AC3E}">
        <p14:creationId xmlns:p14="http://schemas.microsoft.com/office/powerpoint/2010/main" val="2582877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6B44-842C-4E7F-927C-7A19B2F56DD2}"/>
              </a:ext>
            </a:extLst>
          </p:cNvPr>
          <p:cNvSpPr>
            <a:spLocks noGrp="1"/>
          </p:cNvSpPr>
          <p:nvPr>
            <p:ph type="title"/>
          </p:nvPr>
        </p:nvSpPr>
        <p:spPr/>
        <p:txBody>
          <a:bodyPr/>
          <a:lstStyle/>
          <a:p>
            <a:r>
              <a:rPr lang="en-IN" dirty="0"/>
              <a:t>Hypothesis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ECFB85-2831-48EA-A372-6813667575CE}"/>
                  </a:ext>
                </a:extLst>
              </p:cNvPr>
              <p:cNvSpPr>
                <a:spLocks noGrp="1"/>
              </p:cNvSpPr>
              <p:nvPr>
                <p:ph sz="half" idx="1"/>
              </p:nvPr>
            </p:nvSpPr>
            <p:spPr/>
            <p:txBody>
              <a:bodyPr>
                <a:normAutofit fontScale="92500" lnSpcReduction="20000"/>
              </a:bodyPr>
              <a:lstStyle/>
              <a:p>
                <a:pPr marL="457200" indent="-457200">
                  <a:buFont typeface="Arial" panose="020B0604020202020204" pitchFamily="34" charset="0"/>
                  <a:buChar char="•"/>
                </a:pPr>
                <a:r>
                  <a:rPr lang="en-IN" dirty="0">
                    <a:latin typeface="Consolas" panose="020B0609020204030204" pitchFamily="49" charset="0"/>
                  </a:rPr>
                  <a:t>To check if the </a:t>
                </a:r>
                <a:r>
                  <a:rPr lang="en-US" dirty="0">
                    <a:latin typeface="Consolas" panose="020B0609020204030204" pitchFamily="49" charset="0"/>
                  </a:rPr>
                  <a:t>average tempo or the number of beats per minute of a song is  not 116</a:t>
                </a:r>
              </a:p>
              <a:p>
                <a:pPr marL="457200" indent="-457200">
                  <a:buFont typeface="Arial" panose="020B0604020202020204" pitchFamily="34" charset="0"/>
                  <a:buChar char="•"/>
                </a:pPr>
                <a:r>
                  <a:rPr lang="en-US" dirty="0">
                    <a:latin typeface="Consolas" panose="020B0609020204030204" pitchFamily="49" charset="0"/>
                  </a:rPr>
                  <a:t>Null Hypothesis Ho:</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=116</m:t>
                      </m:r>
                    </m:oMath>
                  </m:oMathPara>
                </a14:m>
                <a:endParaRPr lang="en-IN" b="0" dirty="0">
                  <a:latin typeface="Consolas" panose="020B0609020204030204" pitchFamily="49" charset="0"/>
                  <a:ea typeface="Cambria Math" panose="02040503050406030204" pitchFamily="18" charset="0"/>
                </a:endParaRPr>
              </a:p>
              <a:p>
                <a:pPr marL="457200" indent="-457200">
                  <a:buFont typeface="Arial" panose="020B0604020202020204" pitchFamily="34" charset="0"/>
                  <a:buChar char="•"/>
                </a:pPr>
                <a:r>
                  <a:rPr lang="en-IN" dirty="0">
                    <a:latin typeface="Consolas" panose="020B0609020204030204" pitchFamily="49" charset="0"/>
                  </a:rPr>
                  <a:t>Alternative Hypothesis H1:</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≠116</m:t>
                      </m:r>
                    </m:oMath>
                  </m:oMathPara>
                </a14:m>
                <a:endParaRPr lang="en-IN" dirty="0">
                  <a:latin typeface="Consolas" panose="020B0609020204030204" pitchFamily="49" charset="0"/>
                </a:endParaRPr>
              </a:p>
            </p:txBody>
          </p:sp>
        </mc:Choice>
        <mc:Fallback>
          <p:sp>
            <p:nvSpPr>
              <p:cNvPr id="3" name="Content Placeholder 2">
                <a:extLst>
                  <a:ext uri="{FF2B5EF4-FFF2-40B4-BE49-F238E27FC236}">
                    <a16:creationId xmlns:a16="http://schemas.microsoft.com/office/drawing/2014/main" id="{18ECFB85-2831-48EA-A372-6813667575CE}"/>
                  </a:ext>
                </a:extLst>
              </p:cNvPr>
              <p:cNvSpPr>
                <a:spLocks noGrp="1" noRot="1" noChangeAspect="1" noMove="1" noResize="1" noEditPoints="1" noAdjustHandles="1" noChangeArrowheads="1" noChangeShapeType="1" noTextEdit="1"/>
              </p:cNvSpPr>
              <p:nvPr>
                <p:ph sz="half" idx="1"/>
              </p:nvPr>
            </p:nvSpPr>
            <p:spPr>
              <a:blipFill>
                <a:blip r:embed="rId2"/>
                <a:stretch>
                  <a:fillRect l="-1772" t="-3226" r="-2152"/>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8EF68AA7-09B4-4136-B29D-FCFBEC444230}"/>
              </a:ext>
            </a:extLst>
          </p:cNvPr>
          <p:cNvPicPr>
            <a:picLocks noGrp="1" noChangeAspect="1"/>
          </p:cNvPicPr>
          <p:nvPr>
            <p:ph sz="half" idx="2"/>
          </p:nvPr>
        </p:nvPicPr>
        <p:blipFill>
          <a:blip r:embed="rId3"/>
          <a:stretch>
            <a:fillRect/>
          </a:stretch>
        </p:blipFill>
        <p:spPr>
          <a:xfrm>
            <a:off x="6630081" y="2592296"/>
            <a:ext cx="4381725" cy="3575234"/>
          </a:xfrm>
          <a:prstGeom prst="rect">
            <a:avLst/>
          </a:prstGeom>
        </p:spPr>
      </p:pic>
    </p:spTree>
    <p:extLst>
      <p:ext uri="{BB962C8B-B14F-4D97-AF65-F5344CB8AC3E}">
        <p14:creationId xmlns:p14="http://schemas.microsoft.com/office/powerpoint/2010/main" val="1597683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BBD5-B0C6-49B1-9A6C-357315F9A0C9}"/>
              </a:ext>
            </a:extLst>
          </p:cNvPr>
          <p:cNvSpPr>
            <a:spLocks noGrp="1"/>
          </p:cNvSpPr>
          <p:nvPr>
            <p:ph type="title"/>
          </p:nvPr>
        </p:nvSpPr>
        <p:spPr/>
        <p:txBody>
          <a:bodyPr/>
          <a:lstStyle/>
          <a:p>
            <a:r>
              <a:rPr lang="en-IN" dirty="0"/>
              <a:t>Hypothesis 3</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11344B-6FA9-4377-A949-9F28672B2CFF}"/>
                  </a:ext>
                </a:extLst>
              </p:cNvPr>
              <p:cNvSpPr>
                <a:spLocks noGrp="1"/>
              </p:cNvSpPr>
              <p:nvPr>
                <p:ph sz="half" idx="1"/>
              </p:nvPr>
            </p:nvSpPr>
            <p:spPr/>
            <p:txBody>
              <a:bodyPr>
                <a:normAutofit fontScale="92500" lnSpcReduction="20000"/>
              </a:bodyPr>
              <a:lstStyle/>
              <a:p>
                <a:pPr marL="457200" indent="-457200">
                  <a:buFont typeface="Arial" panose="020B0604020202020204" pitchFamily="34" charset="0"/>
                  <a:buChar char="•"/>
                </a:pPr>
                <a:r>
                  <a:rPr lang="en-IN" dirty="0">
                    <a:latin typeface="Consolas" panose="020B0609020204030204" pitchFamily="49" charset="0"/>
                  </a:rPr>
                  <a:t>Check if </a:t>
                </a:r>
                <a:r>
                  <a:rPr lang="en-US" dirty="0">
                    <a:latin typeface="Consolas" panose="020B0609020204030204" pitchFamily="49" charset="0"/>
                  </a:rPr>
                  <a:t>more than 35% of the pop songs have a popularity greater that or equal to 55</a:t>
                </a:r>
              </a:p>
              <a:p>
                <a:pPr marL="457200" indent="-457200">
                  <a:buFont typeface="Arial" panose="020B0604020202020204" pitchFamily="34" charset="0"/>
                  <a:buChar char="•"/>
                </a:pPr>
                <a:r>
                  <a:rPr lang="en-US" dirty="0">
                    <a:latin typeface="Consolas" panose="020B0609020204030204" pitchFamily="49" charset="0"/>
                  </a:rPr>
                  <a:t>Null Hypothesis Ho:</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≤0.35</m:t>
                      </m:r>
                    </m:oMath>
                  </m:oMathPara>
                </a14:m>
                <a:endParaRPr lang="en-IN" dirty="0">
                  <a:latin typeface="Consolas" panose="020B0609020204030204" pitchFamily="49" charset="0"/>
                </a:endParaRPr>
              </a:p>
              <a:p>
                <a:pPr marL="457200" indent="-457200">
                  <a:buFont typeface="Arial" panose="020B0604020202020204" pitchFamily="34" charset="0"/>
                  <a:buChar char="•"/>
                </a:pPr>
                <a:r>
                  <a:rPr lang="en-IN" dirty="0">
                    <a:latin typeface="Consolas" panose="020B0609020204030204" pitchFamily="49" charset="0"/>
                  </a:rPr>
                  <a:t>Alternative Hypothesis H1:</a:t>
                </a:r>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&gt;0.35</m:t>
                      </m:r>
                    </m:oMath>
                  </m:oMathPara>
                </a14:m>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p:txBody>
          </p:sp>
        </mc:Choice>
        <mc:Fallback>
          <p:sp>
            <p:nvSpPr>
              <p:cNvPr id="3" name="Content Placeholder 2">
                <a:extLst>
                  <a:ext uri="{FF2B5EF4-FFF2-40B4-BE49-F238E27FC236}">
                    <a16:creationId xmlns:a16="http://schemas.microsoft.com/office/drawing/2014/main" id="{C811344B-6FA9-4377-A949-9F28672B2CFF}"/>
                  </a:ext>
                </a:extLst>
              </p:cNvPr>
              <p:cNvSpPr>
                <a:spLocks noGrp="1" noRot="1" noChangeAspect="1" noMove="1" noResize="1" noEditPoints="1" noAdjustHandles="1" noChangeArrowheads="1" noChangeShapeType="1" noTextEdit="1"/>
              </p:cNvSpPr>
              <p:nvPr>
                <p:ph sz="half" idx="1"/>
              </p:nvPr>
            </p:nvSpPr>
            <p:spPr>
              <a:blipFill>
                <a:blip r:embed="rId2"/>
                <a:stretch>
                  <a:fillRect l="-1772" t="-3226" r="-2152"/>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62DBE9DE-B1E8-4E66-AB88-FEE7FA2A8E98}"/>
              </a:ext>
            </a:extLst>
          </p:cNvPr>
          <p:cNvPicPr>
            <a:picLocks noGrp="1" noChangeAspect="1"/>
          </p:cNvPicPr>
          <p:nvPr>
            <p:ph sz="half" idx="2"/>
          </p:nvPr>
        </p:nvPicPr>
        <p:blipFill>
          <a:blip r:embed="rId3"/>
          <a:stretch>
            <a:fillRect/>
          </a:stretch>
        </p:blipFill>
        <p:spPr>
          <a:xfrm>
            <a:off x="6220041" y="2587752"/>
            <a:ext cx="5177158" cy="3875087"/>
          </a:xfrm>
          <a:prstGeom prst="rect">
            <a:avLst/>
          </a:prstGeom>
        </p:spPr>
      </p:pic>
    </p:spTree>
    <p:extLst>
      <p:ext uri="{BB962C8B-B14F-4D97-AF65-F5344CB8AC3E}">
        <p14:creationId xmlns:p14="http://schemas.microsoft.com/office/powerpoint/2010/main" val="3366234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2175-B9CF-4F76-9E24-F507481967B9}"/>
              </a:ext>
            </a:extLst>
          </p:cNvPr>
          <p:cNvSpPr>
            <a:spLocks noGrp="1"/>
          </p:cNvSpPr>
          <p:nvPr>
            <p:ph type="title"/>
          </p:nvPr>
        </p:nvSpPr>
        <p:spPr/>
        <p:txBody>
          <a:bodyPr/>
          <a:lstStyle/>
          <a:p>
            <a:r>
              <a:rPr lang="en-IN" dirty="0"/>
              <a:t>Correlation analysis</a:t>
            </a:r>
          </a:p>
        </p:txBody>
      </p:sp>
      <p:sp>
        <p:nvSpPr>
          <p:cNvPr id="3" name="Content Placeholder 2">
            <a:extLst>
              <a:ext uri="{FF2B5EF4-FFF2-40B4-BE49-F238E27FC236}">
                <a16:creationId xmlns:a16="http://schemas.microsoft.com/office/drawing/2014/main" id="{4034CA7A-53E2-4389-B90B-8C9F75A2C4C2}"/>
              </a:ext>
            </a:extLst>
          </p:cNvPr>
          <p:cNvSpPr>
            <a:spLocks noGrp="1"/>
          </p:cNvSpPr>
          <p:nvPr>
            <p:ph sz="half" idx="1"/>
          </p:nvPr>
        </p:nvSpPr>
        <p:spPr>
          <a:xfrm>
            <a:off x="381000" y="2587752"/>
            <a:ext cx="6153150" cy="3593592"/>
          </a:xfrm>
        </p:spPr>
        <p:txBody>
          <a:bodyPr>
            <a:normAutofit/>
          </a:bodyPr>
          <a:lstStyle/>
          <a:p>
            <a:pPr marL="457200" indent="-457200">
              <a:buFont typeface="Arial" panose="020B0604020202020204" pitchFamily="34" charset="0"/>
              <a:buChar char="•"/>
            </a:pPr>
            <a:r>
              <a:rPr lang="en-IN" sz="1800" dirty="0">
                <a:latin typeface="Consolas" panose="020B0609020204030204" pitchFamily="49" charset="0"/>
              </a:rPr>
              <a:t>Numeric variables can be positively or negatively correlated</a:t>
            </a:r>
          </a:p>
          <a:p>
            <a:pPr marL="457200" indent="-457200">
              <a:buFont typeface="Arial" panose="020B0604020202020204" pitchFamily="34" charset="0"/>
              <a:buChar char="•"/>
            </a:pPr>
            <a:r>
              <a:rPr lang="en-IN" sz="1800" dirty="0">
                <a:latin typeface="Consolas" panose="020B0609020204030204" pitchFamily="49" charset="0"/>
              </a:rPr>
              <a:t>The strength of relationship is calculated using correlation coefficient</a:t>
            </a:r>
          </a:p>
          <a:p>
            <a:pPr marL="457200" indent="-457200">
              <a:buFont typeface="Arial" panose="020B0604020202020204" pitchFamily="34" charset="0"/>
              <a:buChar char="•"/>
            </a:pPr>
            <a:r>
              <a:rPr lang="en-IN" sz="1800" dirty="0">
                <a:latin typeface="Consolas" panose="020B0609020204030204" pitchFamily="49" charset="0"/>
              </a:rPr>
              <a:t>Most popular-Pearson’s coefficient used in regression analysis</a:t>
            </a:r>
          </a:p>
          <a:p>
            <a:pPr marL="457200" indent="-457200">
              <a:buFont typeface="Arial" panose="020B0604020202020204" pitchFamily="34" charset="0"/>
              <a:buChar char="•"/>
            </a:pPr>
            <a:r>
              <a:rPr lang="en-IN" sz="1800" dirty="0">
                <a:latin typeface="Consolas" panose="020B0609020204030204" pitchFamily="49" charset="0"/>
              </a:rPr>
              <a:t>Used heatmaps to get a general idea of linear correlation between the variables</a:t>
            </a:r>
          </a:p>
        </p:txBody>
      </p:sp>
      <p:pic>
        <p:nvPicPr>
          <p:cNvPr id="1026" name="Picture 2" descr="Pearson Correlation Coefficient - Statology">
            <a:extLst>
              <a:ext uri="{FF2B5EF4-FFF2-40B4-BE49-F238E27FC236}">
                <a16:creationId xmlns:a16="http://schemas.microsoft.com/office/drawing/2014/main" id="{4CC23572-E1A8-4372-8E70-380A3C50A68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127375" y="5580305"/>
            <a:ext cx="2101850" cy="1015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D6F965-D430-4623-8ED1-D02AEE923086}"/>
              </a:ext>
            </a:extLst>
          </p:cNvPr>
          <p:cNvPicPr>
            <a:picLocks noChangeAspect="1"/>
          </p:cNvPicPr>
          <p:nvPr/>
        </p:nvPicPr>
        <p:blipFill>
          <a:blip r:embed="rId3"/>
          <a:stretch>
            <a:fillRect/>
          </a:stretch>
        </p:blipFill>
        <p:spPr>
          <a:xfrm>
            <a:off x="6800712" y="2306409"/>
            <a:ext cx="4915038" cy="4525786"/>
          </a:xfrm>
          <a:prstGeom prst="rect">
            <a:avLst/>
          </a:prstGeom>
        </p:spPr>
      </p:pic>
    </p:spTree>
    <p:extLst>
      <p:ext uri="{BB962C8B-B14F-4D97-AF65-F5344CB8AC3E}">
        <p14:creationId xmlns:p14="http://schemas.microsoft.com/office/powerpoint/2010/main" val="3942856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23BB5-6A6B-409E-B634-34B7F153371C}"/>
              </a:ext>
            </a:extLst>
          </p:cNvPr>
          <p:cNvSpPr>
            <a:spLocks noGrp="1"/>
          </p:cNvSpPr>
          <p:nvPr>
            <p:ph sz="half" idx="1"/>
          </p:nvPr>
        </p:nvSpPr>
        <p:spPr>
          <a:xfrm>
            <a:off x="959676" y="2359152"/>
            <a:ext cx="9907905" cy="1298448"/>
          </a:xfrm>
        </p:spPr>
        <p:txBody>
          <a:bodyPr/>
          <a:lstStyle/>
          <a:p>
            <a:pPr marL="457200" indent="-457200">
              <a:buFont typeface="Arial" panose="020B0604020202020204" pitchFamily="34" charset="0"/>
              <a:buChar char="•"/>
            </a:pPr>
            <a:r>
              <a:rPr lang="en-IN" dirty="0"/>
              <a:t>To get a better idea of the correlation we used the correlation matrix.</a:t>
            </a:r>
          </a:p>
        </p:txBody>
      </p:sp>
      <p:pic>
        <p:nvPicPr>
          <p:cNvPr id="5" name="Content Placeholder 4">
            <a:extLst>
              <a:ext uri="{FF2B5EF4-FFF2-40B4-BE49-F238E27FC236}">
                <a16:creationId xmlns:a16="http://schemas.microsoft.com/office/drawing/2014/main" id="{B02DFCE8-F39F-431D-8C98-BD0E3EDDA32E}"/>
              </a:ext>
            </a:extLst>
          </p:cNvPr>
          <p:cNvPicPr>
            <a:picLocks noGrp="1" noChangeAspect="1"/>
          </p:cNvPicPr>
          <p:nvPr>
            <p:ph sz="half" idx="2"/>
          </p:nvPr>
        </p:nvPicPr>
        <p:blipFill>
          <a:blip r:embed="rId2"/>
          <a:stretch>
            <a:fillRect/>
          </a:stretch>
        </p:blipFill>
        <p:spPr>
          <a:xfrm>
            <a:off x="959676" y="3295649"/>
            <a:ext cx="10268712" cy="3244537"/>
          </a:xfrm>
          <a:prstGeom prst="rect">
            <a:avLst/>
          </a:prstGeom>
        </p:spPr>
      </p:pic>
    </p:spTree>
    <p:extLst>
      <p:ext uri="{BB962C8B-B14F-4D97-AF65-F5344CB8AC3E}">
        <p14:creationId xmlns:p14="http://schemas.microsoft.com/office/powerpoint/2010/main" val="246941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4E698-37AC-43DC-A1F0-27A0FB9080A4}"/>
              </a:ext>
            </a:extLst>
          </p:cNvPr>
          <p:cNvSpPr>
            <a:spLocks noGrp="1"/>
          </p:cNvSpPr>
          <p:nvPr>
            <p:ph type="title"/>
          </p:nvPr>
        </p:nvSpPr>
        <p:spPr/>
        <p:txBody>
          <a:bodyPr/>
          <a:lstStyle/>
          <a:p>
            <a:r>
              <a:rPr lang="en-IN" dirty="0"/>
              <a:t>Scatter plots</a:t>
            </a:r>
          </a:p>
        </p:txBody>
      </p:sp>
      <p:pic>
        <p:nvPicPr>
          <p:cNvPr id="14" name="Content Placeholder 13">
            <a:extLst>
              <a:ext uri="{FF2B5EF4-FFF2-40B4-BE49-F238E27FC236}">
                <a16:creationId xmlns:a16="http://schemas.microsoft.com/office/drawing/2014/main" id="{A588C7B2-C762-4B17-9D2E-0B7C980ACE48}"/>
              </a:ext>
            </a:extLst>
          </p:cNvPr>
          <p:cNvPicPr>
            <a:picLocks noGrp="1" noChangeAspect="1"/>
          </p:cNvPicPr>
          <p:nvPr>
            <p:ph sz="half" idx="2"/>
          </p:nvPr>
        </p:nvPicPr>
        <p:blipFill>
          <a:blip r:embed="rId2"/>
          <a:stretch>
            <a:fillRect/>
          </a:stretch>
        </p:blipFill>
        <p:spPr>
          <a:xfrm>
            <a:off x="6213475" y="4559037"/>
            <a:ext cx="4145630" cy="2020597"/>
          </a:xfrm>
          <a:prstGeom prst="rect">
            <a:avLst/>
          </a:prstGeom>
        </p:spPr>
      </p:pic>
      <p:pic>
        <p:nvPicPr>
          <p:cNvPr id="9" name="Picture 8">
            <a:extLst>
              <a:ext uri="{FF2B5EF4-FFF2-40B4-BE49-F238E27FC236}">
                <a16:creationId xmlns:a16="http://schemas.microsoft.com/office/drawing/2014/main" id="{03F6F045-D563-41C2-A61F-6CD152564C82}"/>
              </a:ext>
            </a:extLst>
          </p:cNvPr>
          <p:cNvPicPr>
            <a:picLocks noChangeAspect="1"/>
          </p:cNvPicPr>
          <p:nvPr/>
        </p:nvPicPr>
        <p:blipFill>
          <a:blip r:embed="rId3"/>
          <a:stretch>
            <a:fillRect/>
          </a:stretch>
        </p:blipFill>
        <p:spPr>
          <a:xfrm>
            <a:off x="5874359" y="2392400"/>
            <a:ext cx="4684771" cy="2114897"/>
          </a:xfrm>
          <a:prstGeom prst="rect">
            <a:avLst/>
          </a:prstGeom>
        </p:spPr>
      </p:pic>
      <p:pic>
        <p:nvPicPr>
          <p:cNvPr id="12" name="Content Placeholder 11">
            <a:extLst>
              <a:ext uri="{FF2B5EF4-FFF2-40B4-BE49-F238E27FC236}">
                <a16:creationId xmlns:a16="http://schemas.microsoft.com/office/drawing/2014/main" id="{6A99D6DE-A199-46D0-9C71-6928842540ED}"/>
              </a:ext>
            </a:extLst>
          </p:cNvPr>
          <p:cNvPicPr>
            <a:picLocks noGrp="1" noChangeAspect="1"/>
          </p:cNvPicPr>
          <p:nvPr>
            <p:ph sz="half" idx="1"/>
          </p:nvPr>
        </p:nvPicPr>
        <p:blipFill>
          <a:blip r:embed="rId4"/>
          <a:stretch>
            <a:fillRect/>
          </a:stretch>
        </p:blipFill>
        <p:spPr>
          <a:xfrm>
            <a:off x="771110" y="2392400"/>
            <a:ext cx="4411664" cy="2022607"/>
          </a:xfrm>
          <a:prstGeom prst="rect">
            <a:avLst/>
          </a:prstGeom>
        </p:spPr>
      </p:pic>
      <p:pic>
        <p:nvPicPr>
          <p:cNvPr id="13" name="Picture 12">
            <a:extLst>
              <a:ext uri="{FF2B5EF4-FFF2-40B4-BE49-F238E27FC236}">
                <a16:creationId xmlns:a16="http://schemas.microsoft.com/office/drawing/2014/main" id="{0D09E74F-D252-449C-BCA5-ABF794B8B263}"/>
              </a:ext>
            </a:extLst>
          </p:cNvPr>
          <p:cNvPicPr>
            <a:picLocks noChangeAspect="1"/>
          </p:cNvPicPr>
          <p:nvPr/>
        </p:nvPicPr>
        <p:blipFill>
          <a:blip r:embed="rId5"/>
          <a:stretch>
            <a:fillRect/>
          </a:stretch>
        </p:blipFill>
        <p:spPr>
          <a:xfrm>
            <a:off x="771110" y="4465600"/>
            <a:ext cx="4507737" cy="2207473"/>
          </a:xfrm>
          <a:prstGeom prst="rect">
            <a:avLst/>
          </a:prstGeom>
        </p:spPr>
      </p:pic>
    </p:spTree>
    <p:extLst>
      <p:ext uri="{BB962C8B-B14F-4D97-AF65-F5344CB8AC3E}">
        <p14:creationId xmlns:p14="http://schemas.microsoft.com/office/powerpoint/2010/main" val="3995747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DBCE-DE31-4FA8-92BA-BFA51BEEA354}"/>
              </a:ext>
            </a:extLst>
          </p:cNvPr>
          <p:cNvSpPr>
            <a:spLocks noGrp="1"/>
          </p:cNvSpPr>
          <p:nvPr>
            <p:ph type="title"/>
          </p:nvPr>
        </p:nvSpPr>
        <p:spPr/>
        <p:txBody>
          <a:bodyPr>
            <a:normAutofit/>
          </a:bodyPr>
          <a:lstStyle/>
          <a:p>
            <a:r>
              <a:rPr lang="en-IN" dirty="0"/>
              <a:t>Inferences</a:t>
            </a:r>
          </a:p>
        </p:txBody>
      </p:sp>
      <p:sp>
        <p:nvSpPr>
          <p:cNvPr id="3" name="Content Placeholder 2">
            <a:extLst>
              <a:ext uri="{FF2B5EF4-FFF2-40B4-BE49-F238E27FC236}">
                <a16:creationId xmlns:a16="http://schemas.microsoft.com/office/drawing/2014/main" id="{331E431B-5646-4FF9-8BA7-17E81F28155E}"/>
              </a:ext>
            </a:extLst>
          </p:cNvPr>
          <p:cNvSpPr>
            <a:spLocks noGrp="1"/>
          </p:cNvSpPr>
          <p:nvPr>
            <p:ph idx="1"/>
          </p:nvPr>
        </p:nvSpPr>
        <p:spPr>
          <a:xfrm>
            <a:off x="257175" y="2587752"/>
            <a:ext cx="11649075" cy="3593592"/>
          </a:xfrm>
        </p:spPr>
        <p:txBody>
          <a:bodyPr>
            <a:noAutofit/>
          </a:bodyPr>
          <a:lstStyle/>
          <a:p>
            <a:pPr algn="l">
              <a:buFont typeface="Arial" panose="020B0604020202020204" pitchFamily="34" charset="0"/>
              <a:buChar char="•"/>
            </a:pPr>
            <a:r>
              <a:rPr lang="en-US" sz="1800" b="1" i="0" dirty="0" err="1">
                <a:effectLst/>
                <a:latin typeface="Consolas" panose="020B0609020204030204" pitchFamily="49" charset="0"/>
              </a:rPr>
              <a:t>Acousticness</a:t>
            </a:r>
            <a:r>
              <a:rPr lang="en-US" sz="1800" b="0" i="0" dirty="0">
                <a:effectLst/>
                <a:latin typeface="Consolas" panose="020B0609020204030204" pitchFamily="49" charset="0"/>
              </a:rPr>
              <a:t> and </a:t>
            </a:r>
            <a:r>
              <a:rPr lang="en-US" sz="1800" b="1" i="0" dirty="0">
                <a:effectLst/>
                <a:latin typeface="Consolas" panose="020B0609020204030204" pitchFamily="49" charset="0"/>
              </a:rPr>
              <a:t>loudness</a:t>
            </a:r>
            <a:r>
              <a:rPr lang="en-US" sz="1800" b="0" i="0" dirty="0">
                <a:effectLst/>
                <a:latin typeface="Consolas" panose="020B0609020204030204" pitchFamily="49" charset="0"/>
              </a:rPr>
              <a:t> are </a:t>
            </a:r>
            <a:r>
              <a:rPr lang="en-US" sz="1800" b="1" i="0" u="sng" dirty="0">
                <a:effectLst/>
                <a:latin typeface="Consolas" panose="020B0609020204030204" pitchFamily="49" charset="0"/>
              </a:rPr>
              <a:t>negatively</a:t>
            </a:r>
            <a:r>
              <a:rPr lang="en-US" sz="1800" b="0" i="0" dirty="0">
                <a:effectLst/>
                <a:latin typeface="Consolas" panose="020B0609020204030204" pitchFamily="49" charset="0"/>
              </a:rPr>
              <a:t> correlated. They have a moderately high correlation coefficient and hence can be used for linear regression models</a:t>
            </a:r>
          </a:p>
          <a:p>
            <a:pPr algn="l">
              <a:buFont typeface="Arial" panose="020B0604020202020204" pitchFamily="34" charset="0"/>
              <a:buChar char="•"/>
            </a:pPr>
            <a:r>
              <a:rPr lang="en-US" sz="1800" b="1" i="0" dirty="0" err="1">
                <a:effectLst/>
                <a:latin typeface="Consolas" panose="020B0609020204030204" pitchFamily="49" charset="0"/>
              </a:rPr>
              <a:t>Acousticness</a:t>
            </a:r>
            <a:r>
              <a:rPr lang="en-US" sz="1800" b="0" i="0" dirty="0">
                <a:effectLst/>
                <a:latin typeface="Consolas" panose="020B0609020204030204" pitchFamily="49" charset="0"/>
              </a:rPr>
              <a:t> and </a:t>
            </a:r>
            <a:r>
              <a:rPr lang="en-US" sz="1800" b="1" i="0" dirty="0">
                <a:effectLst/>
                <a:latin typeface="Consolas" panose="020B0609020204030204" pitchFamily="49" charset="0"/>
              </a:rPr>
              <a:t>energy</a:t>
            </a:r>
            <a:r>
              <a:rPr lang="en-US" sz="1800" b="0" i="0" dirty="0">
                <a:effectLst/>
                <a:latin typeface="Consolas" panose="020B0609020204030204" pitchFamily="49" charset="0"/>
              </a:rPr>
              <a:t> have a </a:t>
            </a:r>
            <a:r>
              <a:rPr lang="en-US" sz="1800" b="1" i="0" u="sng" dirty="0">
                <a:effectLst/>
                <a:latin typeface="Consolas" panose="020B0609020204030204" pitchFamily="49" charset="0"/>
              </a:rPr>
              <a:t>negative</a:t>
            </a:r>
            <a:r>
              <a:rPr lang="en-US" sz="1800" b="0" i="0" dirty="0">
                <a:effectLst/>
                <a:latin typeface="Consolas" panose="020B0609020204030204" pitchFamily="49" charset="0"/>
              </a:rPr>
              <a:t> correlation.</a:t>
            </a:r>
          </a:p>
          <a:p>
            <a:pPr algn="l">
              <a:buFont typeface="Arial" panose="020B0604020202020204" pitchFamily="34" charset="0"/>
              <a:buChar char="•"/>
            </a:pPr>
            <a:r>
              <a:rPr lang="en-US" sz="1800" b="1" i="0" dirty="0" err="1">
                <a:effectLst/>
                <a:latin typeface="Consolas" panose="020B0609020204030204" pitchFamily="49" charset="0"/>
              </a:rPr>
              <a:t>Danciblity</a:t>
            </a:r>
            <a:r>
              <a:rPr lang="en-US" sz="1800" b="0" i="0" dirty="0">
                <a:effectLst/>
                <a:latin typeface="Consolas" panose="020B0609020204030204" pitchFamily="49" charset="0"/>
              </a:rPr>
              <a:t> and </a:t>
            </a:r>
            <a:r>
              <a:rPr lang="en-US" sz="1800" b="1" i="0" dirty="0">
                <a:effectLst/>
                <a:latin typeface="Consolas" panose="020B0609020204030204" pitchFamily="49" charset="0"/>
              </a:rPr>
              <a:t>valence</a:t>
            </a:r>
            <a:r>
              <a:rPr lang="en-US" sz="1800" b="0" i="0" dirty="0">
                <a:effectLst/>
                <a:latin typeface="Consolas" panose="020B0609020204030204" pitchFamily="49" charset="0"/>
              </a:rPr>
              <a:t> are </a:t>
            </a:r>
            <a:r>
              <a:rPr lang="en-US" sz="1800" b="1" i="0" u="sng" dirty="0">
                <a:effectLst/>
                <a:latin typeface="Consolas" panose="020B0609020204030204" pitchFamily="49" charset="0"/>
              </a:rPr>
              <a:t>positively</a:t>
            </a:r>
            <a:r>
              <a:rPr lang="en-US" sz="1800" b="0" i="0" dirty="0">
                <a:effectLst/>
                <a:latin typeface="Consolas" panose="020B0609020204030204" pitchFamily="49" charset="0"/>
              </a:rPr>
              <a:t> correlated with a coefficient of 0.63. </a:t>
            </a:r>
          </a:p>
          <a:p>
            <a:pPr algn="l">
              <a:buFont typeface="Arial" panose="020B0604020202020204" pitchFamily="34" charset="0"/>
              <a:buChar char="•"/>
            </a:pPr>
            <a:r>
              <a:rPr lang="en-US" sz="1800" b="1" i="0" dirty="0">
                <a:effectLst/>
                <a:latin typeface="Consolas" panose="020B0609020204030204" pitchFamily="49" charset="0"/>
              </a:rPr>
              <a:t>Loudness</a:t>
            </a:r>
            <a:r>
              <a:rPr lang="en-US" sz="1800" b="0" i="0" dirty="0">
                <a:effectLst/>
                <a:latin typeface="Consolas" panose="020B0609020204030204" pitchFamily="49" charset="0"/>
              </a:rPr>
              <a:t> and </a:t>
            </a:r>
            <a:r>
              <a:rPr lang="en-US" sz="1800" b="1" i="0" dirty="0">
                <a:effectLst/>
                <a:latin typeface="Consolas" panose="020B0609020204030204" pitchFamily="49" charset="0"/>
              </a:rPr>
              <a:t>energy</a:t>
            </a:r>
            <a:r>
              <a:rPr lang="en-US" sz="1800" b="0" i="0" dirty="0">
                <a:effectLst/>
                <a:latin typeface="Consolas" panose="020B0609020204030204" pitchFamily="49" charset="0"/>
              </a:rPr>
              <a:t> are </a:t>
            </a:r>
            <a:r>
              <a:rPr lang="en-US" sz="1800" b="1" i="0" u="sng" dirty="0">
                <a:effectLst/>
                <a:latin typeface="Consolas" panose="020B0609020204030204" pitchFamily="49" charset="0"/>
              </a:rPr>
              <a:t>positively</a:t>
            </a:r>
            <a:r>
              <a:rPr lang="en-US" sz="1800" b="0" i="0" dirty="0">
                <a:effectLst/>
                <a:latin typeface="Consolas" panose="020B0609020204030204" pitchFamily="49" charset="0"/>
              </a:rPr>
              <a:t> correlated with a coefficient of 0.80. </a:t>
            </a:r>
          </a:p>
          <a:p>
            <a:pPr algn="l">
              <a:buFont typeface="Arial" panose="020B0604020202020204" pitchFamily="34" charset="0"/>
              <a:buChar char="•"/>
            </a:pPr>
            <a:r>
              <a:rPr lang="en-US" sz="1800" dirty="0">
                <a:latin typeface="Consolas" panose="020B0609020204030204" pitchFamily="49" charset="0"/>
              </a:rPr>
              <a:t>It was also observed that when we use the standardized values for finding correlation coefficient, the slope of the line is equal to the coefficient.  </a:t>
            </a:r>
            <a:endParaRPr lang="en-US" sz="1800" b="0" i="0" dirty="0">
              <a:effectLst/>
              <a:latin typeface="Consolas" panose="020B0609020204030204" pitchFamily="49" charset="0"/>
            </a:endParaRPr>
          </a:p>
        </p:txBody>
      </p:sp>
    </p:spTree>
    <p:extLst>
      <p:ext uri="{BB962C8B-B14F-4D97-AF65-F5344CB8AC3E}">
        <p14:creationId xmlns:p14="http://schemas.microsoft.com/office/powerpoint/2010/main" val="3904545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B00-EBC5-4D0B-8938-14085C1AE34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79826178-753A-47DE-B066-C25292F8367E}"/>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IN" dirty="0">
                <a:latin typeface="Consolas" panose="020B0609020204030204" pitchFamily="49" charset="0"/>
              </a:rPr>
              <a:t>The most common genre include Hip Hop, Pop, Rock and country music</a:t>
            </a:r>
          </a:p>
          <a:p>
            <a:pPr marL="457200" indent="-457200">
              <a:buFont typeface="Arial" panose="020B0604020202020204" pitchFamily="34" charset="0"/>
              <a:buChar char="•"/>
            </a:pPr>
            <a:r>
              <a:rPr lang="en-IN" dirty="0">
                <a:latin typeface="Consolas" panose="020B0609020204030204" pitchFamily="49" charset="0"/>
              </a:rPr>
              <a:t>It is possible that higher the loudness of the song, lesser is its chance of being acoustic</a:t>
            </a:r>
          </a:p>
          <a:p>
            <a:pPr marL="457200" indent="-457200">
              <a:buFont typeface="Arial" panose="020B0604020202020204" pitchFamily="34" charset="0"/>
              <a:buChar char="•"/>
            </a:pPr>
            <a:r>
              <a:rPr lang="en-IN" dirty="0">
                <a:latin typeface="Consolas" panose="020B0609020204030204" pitchFamily="49" charset="0"/>
              </a:rPr>
              <a:t>Acoustic and softer songs may have lesser energy</a:t>
            </a:r>
          </a:p>
          <a:p>
            <a:pPr marL="457200" indent="-457200">
              <a:buFont typeface="Arial" panose="020B0604020202020204" pitchFamily="34" charset="0"/>
              <a:buChar char="•"/>
            </a:pPr>
            <a:r>
              <a:rPr lang="en-IN" dirty="0">
                <a:latin typeface="Consolas" panose="020B0609020204030204" pitchFamily="49" charset="0"/>
              </a:rPr>
              <a:t>Danceable or songs mostly have positive lyrics</a:t>
            </a:r>
          </a:p>
          <a:p>
            <a:pPr marL="457200" indent="-457200">
              <a:buFont typeface="Arial" panose="020B0604020202020204" pitchFamily="34" charset="0"/>
              <a:buChar char="•"/>
            </a:pPr>
            <a:r>
              <a:rPr lang="en-IN" dirty="0">
                <a:latin typeface="Consolas" panose="020B0609020204030204" pitchFamily="49" charset="0"/>
              </a:rPr>
              <a:t>The average duration of all songs is less than 4 minutes</a:t>
            </a:r>
          </a:p>
          <a:p>
            <a:pPr marL="457200" indent="-457200">
              <a:buFont typeface="Arial" panose="020B0604020202020204" pitchFamily="34" charset="0"/>
              <a:buChar char="•"/>
            </a:pPr>
            <a:r>
              <a:rPr lang="en-IN" dirty="0">
                <a:latin typeface="Consolas" panose="020B0609020204030204" pitchFamily="49" charset="0"/>
              </a:rPr>
              <a:t>The average tempo of all kinds of songs is not 116</a:t>
            </a:r>
          </a:p>
          <a:p>
            <a:pPr marL="457200" indent="-457200">
              <a:buFont typeface="Arial" panose="020B0604020202020204" pitchFamily="34" charset="0"/>
              <a:buChar char="•"/>
            </a:pPr>
            <a:r>
              <a:rPr lang="en-IN" dirty="0">
                <a:latin typeface="Consolas" panose="020B0609020204030204" pitchFamily="49" charset="0"/>
              </a:rPr>
              <a:t>Less than 35% of the pop songs have popularity greater than 55. Hence we can say that not all pop songs are popular</a:t>
            </a:r>
          </a:p>
          <a:p>
            <a:pPr marL="457200" indent="-457200">
              <a:buFont typeface="Arial" panose="020B0604020202020204" pitchFamily="34" charset="0"/>
              <a:buChar char="•"/>
            </a:pPr>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a:p>
            <a:pPr marL="457200" indent="-457200">
              <a:buFont typeface="Arial" panose="020B0604020202020204" pitchFamily="34" charset="0"/>
              <a:buChar char="•"/>
            </a:pPr>
            <a:endParaRPr lang="en-IN" dirty="0">
              <a:latin typeface="Consolas" panose="020B0609020204030204" pitchFamily="49" charset="0"/>
            </a:endParaRPr>
          </a:p>
        </p:txBody>
      </p:sp>
    </p:spTree>
    <p:extLst>
      <p:ext uri="{BB962C8B-B14F-4D97-AF65-F5344CB8AC3E}">
        <p14:creationId xmlns:p14="http://schemas.microsoft.com/office/powerpoint/2010/main" val="155379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Digital Supply Chain and Operations Analytics | Accenture ...">
            <a:extLst>
              <a:ext uri="{FF2B5EF4-FFF2-40B4-BE49-F238E27FC236}">
                <a16:creationId xmlns:a16="http://schemas.microsoft.com/office/drawing/2014/main" id="{04DA5A19-4663-421A-B328-CF4932894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58AB0E-0A67-45B6-85FC-D160ABDDE233}"/>
              </a:ext>
            </a:extLst>
          </p:cNvPr>
          <p:cNvSpPr/>
          <p:nvPr/>
        </p:nvSpPr>
        <p:spPr>
          <a:xfrm>
            <a:off x="2765237" y="2875002"/>
            <a:ext cx="4851776" cy="1107996"/>
          </a:xfrm>
          <a:prstGeom prst="rect">
            <a:avLst/>
          </a:prstGeom>
          <a:noFill/>
        </p:spPr>
        <p:txBody>
          <a:bodyPr wrap="none" lIns="91440" tIns="45720" rIns="91440" bIns="45720">
            <a:spAutoFit/>
          </a:bodyPr>
          <a:lstStyle/>
          <a:p>
            <a:pPr algn="ctr"/>
            <a:r>
              <a:rPr lang="en-US" sz="6600" b="0" cap="none" spc="0" dirty="0">
                <a:ln w="0"/>
                <a:solidFill>
                  <a:schemeClr val="bg1"/>
                </a:solidFill>
                <a:effectLst>
                  <a:outerShdw blurRad="38100" dist="19050" dir="2700000" algn="tl" rotWithShape="0">
                    <a:schemeClr val="dk1">
                      <a:alpha val="40000"/>
                    </a:schemeClr>
                  </a:outerShdw>
                </a:effectLst>
              </a:rPr>
              <a:t>THANK  YOU!</a:t>
            </a:r>
          </a:p>
        </p:txBody>
      </p:sp>
      <p:sp>
        <p:nvSpPr>
          <p:cNvPr id="3" name="AutoShape 2" descr="Solutions | B3-DS DIGITAL SOLUTIONS.">
            <a:extLst>
              <a:ext uri="{FF2B5EF4-FFF2-40B4-BE49-F238E27FC236}">
                <a16:creationId xmlns:a16="http://schemas.microsoft.com/office/drawing/2014/main" id="{73741021-513B-4E21-A638-04FCE6EDDE5A}"/>
              </a:ext>
            </a:extLst>
          </p:cNvPr>
          <p:cNvSpPr>
            <a:spLocks noChangeAspect="1" noChangeArrowheads="1"/>
          </p:cNvSpPr>
          <p:nvPr/>
        </p:nvSpPr>
        <p:spPr bwMode="auto">
          <a:xfrm>
            <a:off x="5943600" y="3276600"/>
            <a:ext cx="3009900" cy="3009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7264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5D01-3AD0-4F29-AFA0-8569FD17106C}"/>
              </a:ext>
            </a:extLst>
          </p:cNvPr>
          <p:cNvSpPr>
            <a:spLocks noGrp="1"/>
          </p:cNvSpPr>
          <p:nvPr>
            <p:ph type="title"/>
          </p:nvPr>
        </p:nvSpPr>
        <p:spPr/>
        <p:txBody>
          <a:bodyPr>
            <a:normAutofit fontScale="90000"/>
          </a:bodyPr>
          <a:lstStyle/>
          <a:p>
            <a:r>
              <a:rPr lang="en-IN" sz="5300" dirty="0"/>
              <a:t>The dataset – </a:t>
            </a:r>
            <a:r>
              <a:rPr lang="en-IN" sz="5300" dirty="0">
                <a:solidFill>
                  <a:schemeClr val="accent3">
                    <a:lumMod val="40000"/>
                    <a:lumOff val="60000"/>
                  </a:schemeClr>
                </a:solidFill>
              </a:rPr>
              <a:t>Song characteristics with genres</a:t>
            </a:r>
            <a:br>
              <a:rPr lang="en-IN" sz="9600" dirty="0"/>
            </a:br>
            <a:r>
              <a:rPr lang="en-IN" sz="1300" dirty="0"/>
              <a:t>https://www.kaggle.com/yamaerenay/spotify-dataset-19212020-160k-tracks?select=data_w_genres.csv</a:t>
            </a:r>
          </a:p>
        </p:txBody>
      </p:sp>
      <p:sp>
        <p:nvSpPr>
          <p:cNvPr id="3" name="Content Placeholder 2">
            <a:extLst>
              <a:ext uri="{FF2B5EF4-FFF2-40B4-BE49-F238E27FC236}">
                <a16:creationId xmlns:a16="http://schemas.microsoft.com/office/drawing/2014/main" id="{1E9EFE00-DF13-409F-A6C9-9B9C3FC6E378}"/>
              </a:ext>
            </a:extLst>
          </p:cNvPr>
          <p:cNvSpPr>
            <a:spLocks noGrp="1"/>
          </p:cNvSpPr>
          <p:nvPr>
            <p:ph sz="half" idx="1"/>
          </p:nvPr>
        </p:nvSpPr>
        <p:spPr/>
        <p:txBody>
          <a:bodyPr>
            <a:noAutofit/>
          </a:bodyPr>
          <a:lstStyle/>
          <a:p>
            <a:pPr>
              <a:lnSpc>
                <a:spcPct val="100000"/>
              </a:lnSpc>
            </a:pPr>
            <a:r>
              <a:rPr lang="en-IN" sz="1800" b="1" u="sng" dirty="0">
                <a:latin typeface="Consolas" panose="020B0609020204030204" pitchFamily="49" charset="0"/>
              </a:rPr>
              <a:t>Columns in the dataset</a:t>
            </a:r>
          </a:p>
          <a:p>
            <a:pPr marL="514350" indent="-514350">
              <a:lnSpc>
                <a:spcPct val="100000"/>
              </a:lnSpc>
              <a:buFont typeface="+mj-lt"/>
              <a:buAutoNum type="arabicPeriod"/>
            </a:pPr>
            <a:r>
              <a:rPr lang="en-IN" sz="1600" dirty="0" err="1">
                <a:latin typeface="Consolas" panose="020B0609020204030204" pitchFamily="49" charset="0"/>
              </a:rPr>
              <a:t>Acousticness</a:t>
            </a:r>
            <a:endParaRPr lang="en-IN" sz="1600" dirty="0">
              <a:latin typeface="Consolas" panose="020B0609020204030204" pitchFamily="49" charset="0"/>
            </a:endParaRPr>
          </a:p>
          <a:p>
            <a:pPr marL="514350" indent="-514350">
              <a:lnSpc>
                <a:spcPct val="100000"/>
              </a:lnSpc>
              <a:buFont typeface="+mj-lt"/>
              <a:buAutoNum type="arabicPeriod"/>
            </a:pPr>
            <a:r>
              <a:rPr lang="en-IN" sz="1600" dirty="0" err="1">
                <a:latin typeface="Consolas" panose="020B0609020204030204" pitchFamily="49" charset="0"/>
              </a:rPr>
              <a:t>Danciblity</a:t>
            </a:r>
            <a:endParaRPr lang="en-IN" sz="1600" dirty="0">
              <a:latin typeface="Consolas" panose="020B0609020204030204" pitchFamily="49" charset="0"/>
            </a:endParaRPr>
          </a:p>
          <a:p>
            <a:pPr marL="514350" indent="-514350">
              <a:lnSpc>
                <a:spcPct val="100000"/>
              </a:lnSpc>
              <a:buFont typeface="+mj-lt"/>
              <a:buAutoNum type="arabicPeriod"/>
            </a:pPr>
            <a:r>
              <a:rPr lang="en-IN" sz="1600" dirty="0" err="1">
                <a:latin typeface="Consolas" panose="020B0609020204030204" pitchFamily="49" charset="0"/>
              </a:rPr>
              <a:t>duration_ms</a:t>
            </a:r>
            <a:endParaRPr lang="en-IN" sz="1600" dirty="0">
              <a:latin typeface="Consolas" panose="020B0609020204030204" pitchFamily="49" charset="0"/>
            </a:endParaRPr>
          </a:p>
          <a:p>
            <a:pPr marL="514350" indent="-514350">
              <a:lnSpc>
                <a:spcPct val="100000"/>
              </a:lnSpc>
              <a:buFont typeface="+mj-lt"/>
              <a:buAutoNum type="arabicPeriod"/>
            </a:pPr>
            <a:r>
              <a:rPr lang="en-IN" sz="1600" dirty="0">
                <a:latin typeface="Consolas" panose="020B0609020204030204" pitchFamily="49" charset="0"/>
              </a:rPr>
              <a:t>Energy</a:t>
            </a:r>
          </a:p>
          <a:p>
            <a:pPr marL="514350" indent="-514350">
              <a:lnSpc>
                <a:spcPct val="100000"/>
              </a:lnSpc>
              <a:buFont typeface="+mj-lt"/>
              <a:buAutoNum type="arabicPeriod"/>
            </a:pPr>
            <a:r>
              <a:rPr lang="en-IN" sz="1600" dirty="0">
                <a:latin typeface="Consolas" panose="020B0609020204030204" pitchFamily="49" charset="0"/>
              </a:rPr>
              <a:t>Liveness</a:t>
            </a:r>
          </a:p>
          <a:p>
            <a:pPr marL="514350" indent="-514350">
              <a:lnSpc>
                <a:spcPct val="100000"/>
              </a:lnSpc>
              <a:buFont typeface="+mj-lt"/>
              <a:buAutoNum type="arabicPeriod"/>
            </a:pPr>
            <a:r>
              <a:rPr lang="en-IN" sz="1600" dirty="0" err="1">
                <a:latin typeface="Consolas" panose="020B0609020204030204" pitchFamily="49" charset="0"/>
              </a:rPr>
              <a:t>Instrumentalness</a:t>
            </a:r>
            <a:endParaRPr lang="en-IN" sz="1600" dirty="0">
              <a:latin typeface="Consolas" panose="020B0609020204030204" pitchFamily="49" charset="0"/>
            </a:endParaRPr>
          </a:p>
          <a:p>
            <a:pPr marL="514350" indent="-514350">
              <a:lnSpc>
                <a:spcPct val="100000"/>
              </a:lnSpc>
              <a:buFont typeface="+mj-lt"/>
              <a:buAutoNum type="arabicPeriod"/>
            </a:pPr>
            <a:r>
              <a:rPr lang="en-IN" sz="1600" dirty="0">
                <a:latin typeface="Consolas" panose="020B0609020204030204" pitchFamily="49" charset="0"/>
              </a:rPr>
              <a:t>Loudness</a:t>
            </a:r>
          </a:p>
          <a:p>
            <a:pPr marL="514350" indent="-514350">
              <a:lnSpc>
                <a:spcPct val="100000"/>
              </a:lnSpc>
              <a:buFont typeface="+mj-lt"/>
              <a:buAutoNum type="arabicPeriod"/>
            </a:pPr>
            <a:r>
              <a:rPr lang="en-IN" sz="1600" dirty="0">
                <a:latin typeface="Consolas" panose="020B0609020204030204" pitchFamily="49" charset="0"/>
              </a:rPr>
              <a:t>Artists</a:t>
            </a:r>
          </a:p>
          <a:p>
            <a:pPr>
              <a:lnSpc>
                <a:spcPct val="100000"/>
              </a:lnSpc>
            </a:pPr>
            <a:endParaRPr lang="en-IN" sz="1600" dirty="0">
              <a:latin typeface="Consolas" panose="020B0609020204030204" pitchFamily="49" charset="0"/>
            </a:endParaRPr>
          </a:p>
          <a:p>
            <a:pPr>
              <a:lnSpc>
                <a:spcPct val="100000"/>
              </a:lnSpc>
            </a:pPr>
            <a:endParaRPr lang="en-IN" sz="1600" dirty="0">
              <a:latin typeface="Consolas" panose="020B0609020204030204" pitchFamily="49" charset="0"/>
            </a:endParaRPr>
          </a:p>
        </p:txBody>
      </p:sp>
      <p:pic>
        <p:nvPicPr>
          <p:cNvPr id="8" name="Content Placeholder 7">
            <a:extLst>
              <a:ext uri="{FF2B5EF4-FFF2-40B4-BE49-F238E27FC236}">
                <a16:creationId xmlns:a16="http://schemas.microsoft.com/office/drawing/2014/main" id="{14CBA3EB-B9B8-4997-B3FC-D85475A20AD6}"/>
              </a:ext>
            </a:extLst>
          </p:cNvPr>
          <p:cNvPicPr>
            <a:picLocks noGrp="1" noChangeAspect="1"/>
          </p:cNvPicPr>
          <p:nvPr>
            <p:ph sz="half" idx="2"/>
          </p:nvPr>
        </p:nvPicPr>
        <p:blipFill>
          <a:blip r:embed="rId2"/>
          <a:stretch>
            <a:fillRect/>
          </a:stretch>
        </p:blipFill>
        <p:spPr>
          <a:xfrm>
            <a:off x="4575174" y="2813414"/>
            <a:ext cx="6740526" cy="3718206"/>
          </a:xfrm>
          <a:prstGeom prst="rect">
            <a:avLst/>
          </a:prstGeom>
        </p:spPr>
      </p:pic>
    </p:spTree>
    <p:extLst>
      <p:ext uri="{BB962C8B-B14F-4D97-AF65-F5344CB8AC3E}">
        <p14:creationId xmlns:p14="http://schemas.microsoft.com/office/powerpoint/2010/main" val="284401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B9C1F6-17E0-4D59-8C0E-6689058F3F56}"/>
              </a:ext>
            </a:extLst>
          </p:cNvPr>
          <p:cNvSpPr>
            <a:spLocks noGrp="1"/>
          </p:cNvSpPr>
          <p:nvPr>
            <p:ph sz="half" idx="1"/>
          </p:nvPr>
        </p:nvSpPr>
        <p:spPr/>
        <p:txBody>
          <a:bodyPr>
            <a:noAutofit/>
          </a:bodyPr>
          <a:lstStyle/>
          <a:p>
            <a:pPr>
              <a:lnSpc>
                <a:spcPct val="120000"/>
              </a:lnSpc>
            </a:pPr>
            <a:r>
              <a:rPr lang="en-IN" sz="1800" dirty="0">
                <a:latin typeface="Consolas" panose="020B0609020204030204" pitchFamily="49" charset="0"/>
              </a:rPr>
              <a:t>9.   Tempo</a:t>
            </a:r>
          </a:p>
          <a:p>
            <a:pPr marL="514350" indent="-514350">
              <a:lnSpc>
                <a:spcPct val="120000"/>
              </a:lnSpc>
              <a:buAutoNum type="arabicPeriod" startAt="10"/>
            </a:pPr>
            <a:r>
              <a:rPr lang="en-IN" sz="1800" dirty="0">
                <a:latin typeface="Consolas" panose="020B0609020204030204" pitchFamily="49" charset="0"/>
              </a:rPr>
              <a:t>Valance</a:t>
            </a:r>
          </a:p>
          <a:p>
            <a:pPr marL="514350" indent="-514350">
              <a:lnSpc>
                <a:spcPct val="120000"/>
              </a:lnSpc>
              <a:buAutoNum type="arabicPeriod" startAt="10"/>
            </a:pPr>
            <a:r>
              <a:rPr lang="en-IN" sz="1800" dirty="0">
                <a:latin typeface="Consolas" panose="020B0609020204030204" pitchFamily="49" charset="0"/>
              </a:rPr>
              <a:t>Popularity</a:t>
            </a:r>
          </a:p>
          <a:p>
            <a:pPr marL="514350" indent="-514350">
              <a:lnSpc>
                <a:spcPct val="120000"/>
              </a:lnSpc>
              <a:buAutoNum type="arabicPeriod" startAt="10"/>
            </a:pPr>
            <a:r>
              <a:rPr lang="en-IN" sz="1800" dirty="0">
                <a:latin typeface="Consolas" panose="020B0609020204030204" pitchFamily="49" charset="0"/>
              </a:rPr>
              <a:t>Key</a:t>
            </a:r>
          </a:p>
          <a:p>
            <a:pPr marL="514350" indent="-514350">
              <a:lnSpc>
                <a:spcPct val="120000"/>
              </a:lnSpc>
              <a:buAutoNum type="arabicPeriod" startAt="10"/>
            </a:pPr>
            <a:r>
              <a:rPr lang="en-IN" sz="1800" dirty="0">
                <a:latin typeface="Consolas" panose="020B0609020204030204" pitchFamily="49" charset="0"/>
              </a:rPr>
              <a:t>Mode</a:t>
            </a:r>
          </a:p>
          <a:p>
            <a:pPr marL="514350" indent="-514350">
              <a:lnSpc>
                <a:spcPct val="120000"/>
              </a:lnSpc>
              <a:buAutoNum type="arabicPeriod" startAt="10"/>
            </a:pPr>
            <a:r>
              <a:rPr lang="en-IN" sz="1800" dirty="0">
                <a:latin typeface="Consolas" panose="020B0609020204030204" pitchFamily="49" charset="0"/>
              </a:rPr>
              <a:t>Count</a:t>
            </a:r>
          </a:p>
          <a:p>
            <a:pPr marL="514350" indent="-514350">
              <a:lnSpc>
                <a:spcPct val="120000"/>
              </a:lnSpc>
              <a:buAutoNum type="arabicPeriod" startAt="10"/>
            </a:pPr>
            <a:r>
              <a:rPr lang="en-IN" sz="1800" dirty="0">
                <a:latin typeface="Consolas" panose="020B0609020204030204" pitchFamily="49" charset="0"/>
              </a:rPr>
              <a:t>Genre</a:t>
            </a:r>
          </a:p>
          <a:p>
            <a:pPr marL="514350" indent="-514350">
              <a:lnSpc>
                <a:spcPct val="120000"/>
              </a:lnSpc>
              <a:buFont typeface="Arial" panose="020B0604020202020204" pitchFamily="34" charset="0"/>
              <a:buAutoNum type="arabicPeriod" startAt="10"/>
            </a:pPr>
            <a:r>
              <a:rPr lang="en-IN" sz="1800" dirty="0" err="1">
                <a:latin typeface="Consolas" panose="020B0609020204030204" pitchFamily="49" charset="0"/>
              </a:rPr>
              <a:t>Speechiness</a:t>
            </a:r>
            <a:endParaRPr lang="en-IN" sz="1800" dirty="0">
              <a:latin typeface="Consolas" panose="020B0609020204030204" pitchFamily="49" charset="0"/>
            </a:endParaRPr>
          </a:p>
        </p:txBody>
      </p:sp>
      <p:pic>
        <p:nvPicPr>
          <p:cNvPr id="8" name="Content Placeholder 7">
            <a:extLst>
              <a:ext uri="{FF2B5EF4-FFF2-40B4-BE49-F238E27FC236}">
                <a16:creationId xmlns:a16="http://schemas.microsoft.com/office/drawing/2014/main" id="{2CD49978-54E2-45CC-9941-C5151199FF80}"/>
              </a:ext>
            </a:extLst>
          </p:cNvPr>
          <p:cNvPicPr>
            <a:picLocks noGrp="1" noChangeAspect="1"/>
          </p:cNvPicPr>
          <p:nvPr>
            <p:ph sz="half" idx="2"/>
          </p:nvPr>
        </p:nvPicPr>
        <p:blipFill>
          <a:blip r:embed="rId2"/>
          <a:stretch>
            <a:fillRect/>
          </a:stretch>
        </p:blipFill>
        <p:spPr>
          <a:xfrm>
            <a:off x="5888205" y="2433148"/>
            <a:ext cx="5340627" cy="4107038"/>
          </a:xfrm>
          <a:prstGeom prst="rect">
            <a:avLst/>
          </a:prstGeom>
        </p:spPr>
      </p:pic>
    </p:spTree>
    <p:extLst>
      <p:ext uri="{BB962C8B-B14F-4D97-AF65-F5344CB8AC3E}">
        <p14:creationId xmlns:p14="http://schemas.microsoft.com/office/powerpoint/2010/main" val="2783492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C99A-5B66-4DE1-AA2B-515D9F7F384A}"/>
              </a:ext>
            </a:extLst>
          </p:cNvPr>
          <p:cNvSpPr>
            <a:spLocks noGrp="1"/>
          </p:cNvSpPr>
          <p:nvPr>
            <p:ph type="title"/>
          </p:nvPr>
        </p:nvSpPr>
        <p:spPr/>
        <p:txBody>
          <a:bodyPr>
            <a:normAutofit/>
          </a:bodyPr>
          <a:lstStyle/>
          <a:p>
            <a:r>
              <a:rPr lang="en-IN" sz="5400" dirty="0"/>
              <a:t>Data visualization AND removing outliers</a:t>
            </a:r>
          </a:p>
        </p:txBody>
      </p:sp>
      <p:sp>
        <p:nvSpPr>
          <p:cNvPr id="3" name="Content Placeholder 2">
            <a:extLst>
              <a:ext uri="{FF2B5EF4-FFF2-40B4-BE49-F238E27FC236}">
                <a16:creationId xmlns:a16="http://schemas.microsoft.com/office/drawing/2014/main" id="{D55339A5-901C-40A4-805D-5095A9F8D973}"/>
              </a:ext>
            </a:extLst>
          </p:cNvPr>
          <p:cNvSpPr>
            <a:spLocks noGrp="1"/>
          </p:cNvSpPr>
          <p:nvPr>
            <p:ph sz="half" idx="1"/>
          </p:nvPr>
        </p:nvSpPr>
        <p:spPr>
          <a:xfrm>
            <a:off x="960119" y="2587752"/>
            <a:ext cx="10993755" cy="3593592"/>
          </a:xfrm>
        </p:spPr>
        <p:txBody>
          <a:bodyPr>
            <a:normAutofit/>
          </a:bodyPr>
          <a:lstStyle/>
          <a:p>
            <a:r>
              <a:rPr lang="en-IN" sz="2800" u="sng" dirty="0">
                <a:latin typeface="Consolas" panose="020B0609020204030204" pitchFamily="49" charset="0"/>
              </a:rPr>
              <a:t>Visualisation techniques used in this project:</a:t>
            </a:r>
          </a:p>
          <a:p>
            <a:pPr marL="514350" indent="-514350">
              <a:buFont typeface="+mj-lt"/>
              <a:buAutoNum type="arabicPeriod"/>
            </a:pPr>
            <a:r>
              <a:rPr lang="en-IN" sz="2400" dirty="0">
                <a:latin typeface="Consolas" panose="020B0609020204030204" pitchFamily="49" charset="0"/>
              </a:rPr>
              <a:t>Histograms – For shape and distribution of data</a:t>
            </a:r>
          </a:p>
          <a:p>
            <a:pPr marL="514350" indent="-514350">
              <a:buFont typeface="+mj-lt"/>
              <a:buAutoNum type="arabicPeriod"/>
            </a:pPr>
            <a:r>
              <a:rPr lang="en-IN" sz="2400" dirty="0">
                <a:latin typeface="Consolas" panose="020B0609020204030204" pitchFamily="49" charset="0"/>
              </a:rPr>
              <a:t>Box plots- For data summary and detection of outliers</a:t>
            </a:r>
          </a:p>
          <a:p>
            <a:pPr marL="514350" indent="-514350">
              <a:buFont typeface="+mj-lt"/>
              <a:buAutoNum type="arabicPeriod"/>
            </a:pPr>
            <a:r>
              <a:rPr lang="en-IN" sz="2400" dirty="0">
                <a:latin typeface="Consolas" panose="020B0609020204030204" pitchFamily="49" charset="0"/>
              </a:rPr>
              <a:t>Violin plots- Data summary along with kernel density plot</a:t>
            </a:r>
          </a:p>
          <a:p>
            <a:pPr marL="514350" indent="-514350">
              <a:buFont typeface="+mj-lt"/>
              <a:buAutoNum type="arabicPeriod"/>
            </a:pPr>
            <a:r>
              <a:rPr lang="en-IN" sz="2400" dirty="0">
                <a:latin typeface="Consolas" panose="020B0609020204030204" pitchFamily="49" charset="0"/>
              </a:rPr>
              <a:t>Word cloud- For most common words (genres)</a:t>
            </a:r>
          </a:p>
          <a:p>
            <a:pPr marL="514350" indent="-514350">
              <a:buFont typeface="+mj-lt"/>
              <a:buAutoNum type="arabicPeriod"/>
            </a:pPr>
            <a:endParaRPr lang="en-IN" dirty="0">
              <a:latin typeface="Consolas" panose="020B0609020204030204" pitchFamily="49" charset="0"/>
            </a:endParaRPr>
          </a:p>
        </p:txBody>
      </p:sp>
    </p:spTree>
    <p:extLst>
      <p:ext uri="{BB962C8B-B14F-4D97-AF65-F5344CB8AC3E}">
        <p14:creationId xmlns:p14="http://schemas.microsoft.com/office/powerpoint/2010/main" val="130838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E87A7-2F1C-4473-83B6-93FE9910FA66}"/>
              </a:ext>
            </a:extLst>
          </p:cNvPr>
          <p:cNvSpPr>
            <a:spLocks noGrp="1"/>
          </p:cNvSpPr>
          <p:nvPr>
            <p:ph type="title"/>
          </p:nvPr>
        </p:nvSpPr>
        <p:spPr/>
        <p:txBody>
          <a:bodyPr>
            <a:normAutofit/>
          </a:bodyPr>
          <a:lstStyle/>
          <a:p>
            <a:r>
              <a:rPr lang="en-IN" sz="5400" dirty="0"/>
              <a:t>HISTOGRAM</a:t>
            </a:r>
          </a:p>
        </p:txBody>
      </p:sp>
      <p:sp>
        <p:nvSpPr>
          <p:cNvPr id="3" name="Content Placeholder 2">
            <a:extLst>
              <a:ext uri="{FF2B5EF4-FFF2-40B4-BE49-F238E27FC236}">
                <a16:creationId xmlns:a16="http://schemas.microsoft.com/office/drawing/2014/main" id="{18ADB49D-7172-49C4-8D63-457DB5CDB909}"/>
              </a:ext>
            </a:extLst>
          </p:cNvPr>
          <p:cNvSpPr>
            <a:spLocks noGrp="1"/>
          </p:cNvSpPr>
          <p:nvPr>
            <p:ph sz="half" idx="1"/>
          </p:nvPr>
        </p:nvSpPr>
        <p:spPr>
          <a:xfrm>
            <a:off x="91782" y="2329335"/>
            <a:ext cx="4019551" cy="3409952"/>
          </a:xfrm>
        </p:spPr>
        <p:txBody>
          <a:bodyPr>
            <a:normAutofit/>
          </a:bodyPr>
          <a:lstStyle/>
          <a:p>
            <a:pPr marL="457200" indent="-457200">
              <a:buFont typeface="Arial" panose="020B0604020202020204" pitchFamily="34" charset="0"/>
              <a:buChar char="•"/>
            </a:pPr>
            <a:r>
              <a:rPr lang="en-US" sz="1600" b="0" i="0" dirty="0">
                <a:solidFill>
                  <a:srgbClr val="282828"/>
                </a:solidFill>
                <a:effectLst/>
                <a:latin typeface="Consolas" panose="020B0609020204030204" pitchFamily="49" charset="0"/>
              </a:rPr>
              <a:t>Shows the frequency distribution of continuous variables.</a:t>
            </a:r>
          </a:p>
          <a:p>
            <a:pPr marL="457200" indent="-457200">
              <a:buFont typeface="Arial" panose="020B0604020202020204" pitchFamily="34" charset="0"/>
              <a:buChar char="•"/>
            </a:pPr>
            <a:r>
              <a:rPr lang="en-US" sz="1600" dirty="0">
                <a:solidFill>
                  <a:srgbClr val="282828"/>
                </a:solidFill>
                <a:latin typeface="Consolas" panose="020B0609020204030204" pitchFamily="49" charset="0"/>
              </a:rPr>
              <a:t>Used to find the shape(skewness) and the distribution(type) of the variables.</a:t>
            </a:r>
          </a:p>
          <a:p>
            <a:pPr marL="457200" indent="-457200">
              <a:buFont typeface="Arial" panose="020B0604020202020204" pitchFamily="34" charset="0"/>
              <a:buChar char="•"/>
            </a:pPr>
            <a:r>
              <a:rPr lang="en-US" sz="1600" b="0" i="0" dirty="0">
                <a:solidFill>
                  <a:srgbClr val="282828"/>
                </a:solidFill>
                <a:effectLst/>
                <a:latin typeface="Consolas" panose="020B0609020204030204" pitchFamily="49" charset="0"/>
              </a:rPr>
              <a:t>Used to remove empty values, outliers from columns popularity and duration</a:t>
            </a:r>
          </a:p>
          <a:p>
            <a:pPr marL="457200" indent="-457200">
              <a:buFont typeface="Arial" panose="020B0604020202020204" pitchFamily="34" charset="0"/>
              <a:buChar char="•"/>
            </a:pPr>
            <a:endParaRPr lang="en-US" sz="1600" b="0" i="0" dirty="0">
              <a:solidFill>
                <a:srgbClr val="282828"/>
              </a:solidFill>
              <a:effectLst/>
              <a:latin typeface="Consolas" panose="020B0609020204030204" pitchFamily="49" charset="0"/>
            </a:endParaRPr>
          </a:p>
          <a:p>
            <a:pPr marL="457200" indent="-457200">
              <a:buFont typeface="Arial" panose="020B0604020202020204" pitchFamily="34" charset="0"/>
              <a:buChar char="•"/>
            </a:pPr>
            <a:endParaRPr lang="en-IN" sz="1600" dirty="0">
              <a:latin typeface="Consolas" panose="020B0609020204030204" pitchFamily="49" charset="0"/>
            </a:endParaRPr>
          </a:p>
        </p:txBody>
      </p:sp>
      <p:pic>
        <p:nvPicPr>
          <p:cNvPr id="12" name="Content Placeholder 11">
            <a:extLst>
              <a:ext uri="{FF2B5EF4-FFF2-40B4-BE49-F238E27FC236}">
                <a16:creationId xmlns:a16="http://schemas.microsoft.com/office/drawing/2014/main" id="{C30E7158-B14E-456A-944B-1C220CD5DCFD}"/>
              </a:ext>
            </a:extLst>
          </p:cNvPr>
          <p:cNvPicPr>
            <a:picLocks noGrp="1" noChangeAspect="1"/>
          </p:cNvPicPr>
          <p:nvPr>
            <p:ph sz="half" idx="2"/>
          </p:nvPr>
        </p:nvPicPr>
        <p:blipFill>
          <a:blip r:embed="rId2"/>
          <a:stretch>
            <a:fillRect/>
          </a:stretch>
        </p:blipFill>
        <p:spPr>
          <a:xfrm>
            <a:off x="4191160" y="2329335"/>
            <a:ext cx="7838915" cy="4085280"/>
          </a:xfrm>
          <a:prstGeom prst="rect">
            <a:avLst/>
          </a:prstGeom>
        </p:spPr>
      </p:pic>
      <p:pic>
        <p:nvPicPr>
          <p:cNvPr id="13" name="Picture 12">
            <a:extLst>
              <a:ext uri="{FF2B5EF4-FFF2-40B4-BE49-F238E27FC236}">
                <a16:creationId xmlns:a16="http://schemas.microsoft.com/office/drawing/2014/main" id="{9991E4EF-940B-4DFE-896D-B0E50B94497E}"/>
              </a:ext>
            </a:extLst>
          </p:cNvPr>
          <p:cNvPicPr>
            <a:picLocks noChangeAspect="1"/>
          </p:cNvPicPr>
          <p:nvPr/>
        </p:nvPicPr>
        <p:blipFill>
          <a:blip r:embed="rId3"/>
          <a:stretch>
            <a:fillRect/>
          </a:stretch>
        </p:blipFill>
        <p:spPr>
          <a:xfrm>
            <a:off x="185880" y="5378655"/>
            <a:ext cx="1849163" cy="1191755"/>
          </a:xfrm>
          <a:prstGeom prst="rect">
            <a:avLst/>
          </a:prstGeom>
        </p:spPr>
      </p:pic>
      <p:pic>
        <p:nvPicPr>
          <p:cNvPr id="14" name="Picture 13">
            <a:extLst>
              <a:ext uri="{FF2B5EF4-FFF2-40B4-BE49-F238E27FC236}">
                <a16:creationId xmlns:a16="http://schemas.microsoft.com/office/drawing/2014/main" id="{C6A70D2B-A309-43E5-8ED5-45BD23C00EAC}"/>
              </a:ext>
            </a:extLst>
          </p:cNvPr>
          <p:cNvPicPr>
            <a:picLocks noChangeAspect="1"/>
          </p:cNvPicPr>
          <p:nvPr/>
        </p:nvPicPr>
        <p:blipFill>
          <a:blip r:embed="rId4"/>
          <a:stretch>
            <a:fillRect/>
          </a:stretch>
        </p:blipFill>
        <p:spPr>
          <a:xfrm>
            <a:off x="2194697" y="5378655"/>
            <a:ext cx="1916636" cy="1268663"/>
          </a:xfrm>
          <a:prstGeom prst="rect">
            <a:avLst/>
          </a:prstGeom>
        </p:spPr>
      </p:pic>
    </p:spTree>
    <p:extLst>
      <p:ext uri="{BB962C8B-B14F-4D97-AF65-F5344CB8AC3E}">
        <p14:creationId xmlns:p14="http://schemas.microsoft.com/office/powerpoint/2010/main" val="339886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CA6-BE8B-4293-973B-B10BBF8F72F3}"/>
              </a:ext>
            </a:extLst>
          </p:cNvPr>
          <p:cNvSpPr>
            <a:spLocks noGrp="1"/>
          </p:cNvSpPr>
          <p:nvPr>
            <p:ph type="title"/>
          </p:nvPr>
        </p:nvSpPr>
        <p:spPr/>
        <p:txBody>
          <a:bodyPr/>
          <a:lstStyle/>
          <a:p>
            <a:r>
              <a:rPr lang="en-IN" dirty="0"/>
              <a:t>BOX PLOTS</a:t>
            </a:r>
          </a:p>
        </p:txBody>
      </p:sp>
      <p:sp>
        <p:nvSpPr>
          <p:cNvPr id="3" name="Content Placeholder 2">
            <a:extLst>
              <a:ext uri="{FF2B5EF4-FFF2-40B4-BE49-F238E27FC236}">
                <a16:creationId xmlns:a16="http://schemas.microsoft.com/office/drawing/2014/main" id="{27E118F0-953A-45BB-BE27-87AE04CE5C8B}"/>
              </a:ext>
            </a:extLst>
          </p:cNvPr>
          <p:cNvSpPr>
            <a:spLocks noGrp="1"/>
          </p:cNvSpPr>
          <p:nvPr>
            <p:ph sz="half" idx="1"/>
          </p:nvPr>
        </p:nvSpPr>
        <p:spPr>
          <a:xfrm>
            <a:off x="171450" y="2721102"/>
            <a:ext cx="5753856" cy="3593592"/>
          </a:xfrm>
        </p:spPr>
        <p:txBody>
          <a:bodyPr>
            <a:normAutofit fontScale="70000" lnSpcReduction="20000"/>
          </a:bodyPr>
          <a:lstStyle/>
          <a:p>
            <a:pPr marL="457200" indent="-457200">
              <a:buFont typeface="Arial" panose="020B0604020202020204" pitchFamily="34" charset="0"/>
              <a:buChar char="•"/>
            </a:pPr>
            <a:r>
              <a:rPr lang="en-US" dirty="0">
                <a:latin typeface="Consolas" panose="020B0609020204030204" pitchFamily="49" charset="0"/>
              </a:rPr>
              <a:t>Depicts</a:t>
            </a:r>
            <a:r>
              <a:rPr lang="en-US" b="0" i="0" dirty="0">
                <a:effectLst/>
                <a:latin typeface="Consolas" panose="020B0609020204030204" pitchFamily="49" charset="0"/>
              </a:rPr>
              <a:t> groups of numerical data through their quartiles</a:t>
            </a:r>
          </a:p>
          <a:p>
            <a:pPr marL="457200" indent="-457200">
              <a:buFont typeface="Arial" panose="020B0604020202020204" pitchFamily="34" charset="0"/>
              <a:buChar char="•"/>
            </a:pPr>
            <a:r>
              <a:rPr lang="en-US" dirty="0">
                <a:latin typeface="Consolas" panose="020B0609020204030204" pitchFamily="49" charset="0"/>
              </a:rPr>
              <a:t>Gives 5 number summary of data using- lower, upper limits, Q1,Q2 and Q3.</a:t>
            </a:r>
          </a:p>
          <a:p>
            <a:pPr marL="457200" indent="-457200">
              <a:buFont typeface="Arial" panose="020B0604020202020204" pitchFamily="34" charset="0"/>
              <a:buChar char="•"/>
            </a:pPr>
            <a:r>
              <a:rPr lang="en-US" dirty="0">
                <a:latin typeface="Consolas" panose="020B0609020204030204" pitchFamily="49" charset="0"/>
              </a:rPr>
              <a:t>Used to effectively detect all outliers present in the data</a:t>
            </a:r>
          </a:p>
          <a:p>
            <a:pPr marL="457200" indent="-457200">
              <a:buFont typeface="Arial" panose="020B0604020202020204" pitchFamily="34" charset="0"/>
              <a:buChar char="•"/>
            </a:pPr>
            <a:r>
              <a:rPr lang="en-US" dirty="0">
                <a:latin typeface="Consolas" panose="020B0609020204030204" pitchFamily="49" charset="0"/>
              </a:rPr>
              <a:t>Outliers are any data points that lie outside the whiskers which represent the boundary conditions:</a:t>
            </a:r>
          </a:p>
          <a:p>
            <a:r>
              <a:rPr lang="en-US" dirty="0">
                <a:latin typeface="Consolas" panose="020B0609020204030204" pitchFamily="49" charset="0"/>
              </a:rPr>
              <a:t>   min=Q1-1.5*IQR	max=Q3+1.5*IQR</a:t>
            </a:r>
          </a:p>
          <a:p>
            <a:pPr marL="457200" indent="-457200">
              <a:buFont typeface="Arial" panose="020B0604020202020204" pitchFamily="34" charset="0"/>
              <a:buChar char="•"/>
            </a:pPr>
            <a:r>
              <a:rPr lang="en-US" dirty="0">
                <a:latin typeface="Consolas" panose="020B0609020204030204" pitchFamily="49" charset="0"/>
              </a:rPr>
              <a:t>Outliers in </a:t>
            </a:r>
            <a:r>
              <a:rPr lang="en-US" dirty="0" err="1">
                <a:latin typeface="Consolas" panose="020B0609020204030204" pitchFamily="49" charset="0"/>
              </a:rPr>
              <a:t>speechiness</a:t>
            </a:r>
            <a:r>
              <a:rPr lang="en-US" dirty="0">
                <a:latin typeface="Consolas" panose="020B0609020204030204" pitchFamily="49" charset="0"/>
              </a:rPr>
              <a:t> are removed </a:t>
            </a:r>
            <a:endParaRPr lang="en-IN" dirty="0">
              <a:latin typeface="Consolas" panose="020B0609020204030204" pitchFamily="49" charset="0"/>
            </a:endParaRPr>
          </a:p>
        </p:txBody>
      </p:sp>
      <p:pic>
        <p:nvPicPr>
          <p:cNvPr id="5" name="Content Placeholder 4">
            <a:extLst>
              <a:ext uri="{FF2B5EF4-FFF2-40B4-BE49-F238E27FC236}">
                <a16:creationId xmlns:a16="http://schemas.microsoft.com/office/drawing/2014/main" id="{C93AF035-ACC2-48F4-8B72-CE2B89369C34}"/>
              </a:ext>
            </a:extLst>
          </p:cNvPr>
          <p:cNvPicPr>
            <a:picLocks noGrp="1" noChangeAspect="1"/>
          </p:cNvPicPr>
          <p:nvPr>
            <p:ph sz="half" idx="2"/>
          </p:nvPr>
        </p:nvPicPr>
        <p:blipFill>
          <a:blip r:embed="rId2"/>
          <a:stretch>
            <a:fillRect/>
          </a:stretch>
        </p:blipFill>
        <p:spPr>
          <a:xfrm>
            <a:off x="6084423" y="2533190"/>
            <a:ext cx="2799043" cy="2078549"/>
          </a:xfrm>
          <a:prstGeom prst="rect">
            <a:avLst/>
          </a:prstGeom>
        </p:spPr>
      </p:pic>
      <p:pic>
        <p:nvPicPr>
          <p:cNvPr id="6" name="Picture 5">
            <a:extLst>
              <a:ext uri="{FF2B5EF4-FFF2-40B4-BE49-F238E27FC236}">
                <a16:creationId xmlns:a16="http://schemas.microsoft.com/office/drawing/2014/main" id="{7257F9DE-2727-48AA-B217-5B2D31FE05E2}"/>
              </a:ext>
            </a:extLst>
          </p:cNvPr>
          <p:cNvPicPr>
            <a:picLocks noChangeAspect="1"/>
          </p:cNvPicPr>
          <p:nvPr/>
        </p:nvPicPr>
        <p:blipFill>
          <a:blip r:embed="rId3"/>
          <a:stretch>
            <a:fillRect/>
          </a:stretch>
        </p:blipFill>
        <p:spPr>
          <a:xfrm>
            <a:off x="6096000" y="4745023"/>
            <a:ext cx="2707908" cy="1991850"/>
          </a:xfrm>
          <a:prstGeom prst="rect">
            <a:avLst/>
          </a:prstGeom>
        </p:spPr>
      </p:pic>
      <p:pic>
        <p:nvPicPr>
          <p:cNvPr id="7" name="Picture 6">
            <a:extLst>
              <a:ext uri="{FF2B5EF4-FFF2-40B4-BE49-F238E27FC236}">
                <a16:creationId xmlns:a16="http://schemas.microsoft.com/office/drawing/2014/main" id="{5B3EC00A-771B-4B75-BAE7-230559F2C2EF}"/>
              </a:ext>
            </a:extLst>
          </p:cNvPr>
          <p:cNvPicPr>
            <a:picLocks noChangeAspect="1"/>
          </p:cNvPicPr>
          <p:nvPr/>
        </p:nvPicPr>
        <p:blipFill>
          <a:blip r:embed="rId4"/>
          <a:stretch>
            <a:fillRect/>
          </a:stretch>
        </p:blipFill>
        <p:spPr>
          <a:xfrm>
            <a:off x="8963025" y="2486606"/>
            <a:ext cx="2868930" cy="4250267"/>
          </a:xfrm>
          <a:prstGeom prst="rect">
            <a:avLst/>
          </a:prstGeom>
        </p:spPr>
      </p:pic>
    </p:spTree>
    <p:extLst>
      <p:ext uri="{BB962C8B-B14F-4D97-AF65-F5344CB8AC3E}">
        <p14:creationId xmlns:p14="http://schemas.microsoft.com/office/powerpoint/2010/main" val="345464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9F94-A0BF-42FC-8239-F157F5B82224}"/>
              </a:ext>
            </a:extLst>
          </p:cNvPr>
          <p:cNvSpPr>
            <a:spLocks noGrp="1"/>
          </p:cNvSpPr>
          <p:nvPr>
            <p:ph type="title"/>
          </p:nvPr>
        </p:nvSpPr>
        <p:spPr/>
        <p:txBody>
          <a:bodyPr/>
          <a:lstStyle/>
          <a:p>
            <a:r>
              <a:rPr lang="en-IN" dirty="0"/>
              <a:t>Violin plots</a:t>
            </a:r>
          </a:p>
        </p:txBody>
      </p:sp>
      <p:sp>
        <p:nvSpPr>
          <p:cNvPr id="3" name="Content Placeholder 2">
            <a:extLst>
              <a:ext uri="{FF2B5EF4-FFF2-40B4-BE49-F238E27FC236}">
                <a16:creationId xmlns:a16="http://schemas.microsoft.com/office/drawing/2014/main" id="{93A05857-CFA3-485F-B265-9B3E5AB10EA0}"/>
              </a:ext>
            </a:extLst>
          </p:cNvPr>
          <p:cNvSpPr>
            <a:spLocks noGrp="1"/>
          </p:cNvSpPr>
          <p:nvPr>
            <p:ph sz="half" idx="1"/>
          </p:nvPr>
        </p:nvSpPr>
        <p:spPr>
          <a:xfrm>
            <a:off x="283845" y="2765078"/>
            <a:ext cx="4815840" cy="3593592"/>
          </a:xfrm>
        </p:spPr>
        <p:txBody>
          <a:bodyPr>
            <a:normAutofit fontScale="92500" lnSpcReduction="10000"/>
          </a:bodyPr>
          <a:lstStyle/>
          <a:p>
            <a:pPr marL="457200" indent="-457200">
              <a:buFont typeface="Arial" panose="020B0604020202020204" pitchFamily="34" charset="0"/>
              <a:buChar char="•"/>
            </a:pPr>
            <a:r>
              <a:rPr lang="en-US" b="0" i="0" dirty="0">
                <a:solidFill>
                  <a:srgbClr val="292929"/>
                </a:solidFill>
                <a:effectLst/>
                <a:latin typeface="Consolas" panose="020B0609020204030204" pitchFamily="49" charset="0"/>
              </a:rPr>
              <a:t>Depicts combination of the </a:t>
            </a:r>
            <a:r>
              <a:rPr lang="en-US" dirty="0">
                <a:latin typeface="Consolas" panose="020B0609020204030204" pitchFamily="49" charset="0"/>
              </a:rPr>
              <a:t>box plot</a:t>
            </a:r>
            <a:r>
              <a:rPr lang="en-US" b="0" i="0" dirty="0">
                <a:effectLst/>
                <a:latin typeface="Consolas" panose="020B0609020204030204" pitchFamily="49" charset="0"/>
              </a:rPr>
              <a:t> </a:t>
            </a:r>
            <a:r>
              <a:rPr lang="en-US" b="0" i="0" dirty="0">
                <a:solidFill>
                  <a:srgbClr val="292929"/>
                </a:solidFill>
                <a:effectLst/>
                <a:latin typeface="Consolas" panose="020B0609020204030204" pitchFamily="49" charset="0"/>
              </a:rPr>
              <a:t>with a </a:t>
            </a:r>
            <a:r>
              <a:rPr lang="en-US" dirty="0">
                <a:latin typeface="Consolas" panose="020B0609020204030204" pitchFamily="49" charset="0"/>
              </a:rPr>
              <a:t>kernel density plot</a:t>
            </a:r>
          </a:p>
          <a:p>
            <a:pPr marL="457200" indent="-457200">
              <a:buFont typeface="Arial" panose="020B0604020202020204" pitchFamily="34" charset="0"/>
              <a:buChar char="•"/>
            </a:pPr>
            <a:r>
              <a:rPr lang="en-US" dirty="0">
                <a:latin typeface="Consolas" panose="020B0609020204030204" pitchFamily="49" charset="0"/>
              </a:rPr>
              <a:t>Shows the median, interquartile range and lower/upper adjacent values</a:t>
            </a:r>
          </a:p>
          <a:p>
            <a:pPr marL="457200" indent="-457200">
              <a:buFont typeface="Arial" panose="020B0604020202020204" pitchFamily="34" charset="0"/>
              <a:buChar char="•"/>
            </a:pPr>
            <a:r>
              <a:rPr lang="en-IN" dirty="0">
                <a:latin typeface="Consolas" panose="020B0609020204030204" pitchFamily="49" charset="0"/>
              </a:rPr>
              <a:t>Better as box plots can be misleading sometimes</a:t>
            </a:r>
          </a:p>
          <a:p>
            <a:endParaRPr lang="en-IN" dirty="0">
              <a:latin typeface="Consolas" panose="020B0609020204030204" pitchFamily="49" charset="0"/>
            </a:endParaRPr>
          </a:p>
        </p:txBody>
      </p:sp>
      <p:pic>
        <p:nvPicPr>
          <p:cNvPr id="5" name="Content Placeholder 4">
            <a:extLst>
              <a:ext uri="{FF2B5EF4-FFF2-40B4-BE49-F238E27FC236}">
                <a16:creationId xmlns:a16="http://schemas.microsoft.com/office/drawing/2014/main" id="{F5E78E02-5C01-46E5-AB67-CEE7B3A373D1}"/>
              </a:ext>
            </a:extLst>
          </p:cNvPr>
          <p:cNvPicPr>
            <a:picLocks noGrp="1" noChangeAspect="1"/>
          </p:cNvPicPr>
          <p:nvPr>
            <p:ph sz="half" idx="2"/>
          </p:nvPr>
        </p:nvPicPr>
        <p:blipFill>
          <a:blip r:embed="rId2"/>
          <a:stretch>
            <a:fillRect/>
          </a:stretch>
        </p:blipFill>
        <p:spPr>
          <a:xfrm>
            <a:off x="5317698" y="2466975"/>
            <a:ext cx="1312795" cy="4261535"/>
          </a:xfrm>
          <a:prstGeom prst="rect">
            <a:avLst/>
          </a:prstGeom>
        </p:spPr>
      </p:pic>
      <p:pic>
        <p:nvPicPr>
          <p:cNvPr id="6" name="Picture 5">
            <a:extLst>
              <a:ext uri="{FF2B5EF4-FFF2-40B4-BE49-F238E27FC236}">
                <a16:creationId xmlns:a16="http://schemas.microsoft.com/office/drawing/2014/main" id="{AFFEF859-321F-4C4F-938F-20CC4B396A53}"/>
              </a:ext>
            </a:extLst>
          </p:cNvPr>
          <p:cNvPicPr>
            <a:picLocks noChangeAspect="1"/>
          </p:cNvPicPr>
          <p:nvPr/>
        </p:nvPicPr>
        <p:blipFill>
          <a:blip r:embed="rId3"/>
          <a:stretch>
            <a:fillRect/>
          </a:stretch>
        </p:blipFill>
        <p:spPr>
          <a:xfrm>
            <a:off x="6886578" y="2476923"/>
            <a:ext cx="1312794" cy="4251587"/>
          </a:xfrm>
          <a:prstGeom prst="rect">
            <a:avLst/>
          </a:prstGeom>
        </p:spPr>
      </p:pic>
      <p:pic>
        <p:nvPicPr>
          <p:cNvPr id="7" name="Picture 6">
            <a:extLst>
              <a:ext uri="{FF2B5EF4-FFF2-40B4-BE49-F238E27FC236}">
                <a16:creationId xmlns:a16="http://schemas.microsoft.com/office/drawing/2014/main" id="{29A61DF1-B552-4B95-8985-B7C6F974CA37}"/>
              </a:ext>
            </a:extLst>
          </p:cNvPr>
          <p:cNvPicPr>
            <a:picLocks noChangeAspect="1"/>
          </p:cNvPicPr>
          <p:nvPr/>
        </p:nvPicPr>
        <p:blipFill>
          <a:blip r:embed="rId4"/>
          <a:stretch>
            <a:fillRect/>
          </a:stretch>
        </p:blipFill>
        <p:spPr>
          <a:xfrm>
            <a:off x="10195368" y="2476923"/>
            <a:ext cx="1330292" cy="4273058"/>
          </a:xfrm>
          <a:prstGeom prst="rect">
            <a:avLst/>
          </a:prstGeom>
        </p:spPr>
      </p:pic>
      <p:pic>
        <p:nvPicPr>
          <p:cNvPr id="8" name="Picture 7">
            <a:extLst>
              <a:ext uri="{FF2B5EF4-FFF2-40B4-BE49-F238E27FC236}">
                <a16:creationId xmlns:a16="http://schemas.microsoft.com/office/drawing/2014/main" id="{CED9A585-8FA7-4C43-A544-3CCC504CBEAD}"/>
              </a:ext>
            </a:extLst>
          </p:cNvPr>
          <p:cNvPicPr>
            <a:picLocks noChangeAspect="1"/>
          </p:cNvPicPr>
          <p:nvPr/>
        </p:nvPicPr>
        <p:blipFill>
          <a:blip r:embed="rId5"/>
          <a:stretch>
            <a:fillRect/>
          </a:stretch>
        </p:blipFill>
        <p:spPr>
          <a:xfrm>
            <a:off x="8431191" y="2476923"/>
            <a:ext cx="1330292" cy="4251587"/>
          </a:xfrm>
          <a:prstGeom prst="rect">
            <a:avLst/>
          </a:prstGeom>
        </p:spPr>
      </p:pic>
    </p:spTree>
    <p:extLst>
      <p:ext uri="{BB962C8B-B14F-4D97-AF65-F5344CB8AC3E}">
        <p14:creationId xmlns:p14="http://schemas.microsoft.com/office/powerpoint/2010/main" val="1753884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23FD-7141-4E2E-9ECB-0D68722DB63F}"/>
              </a:ext>
            </a:extLst>
          </p:cNvPr>
          <p:cNvSpPr>
            <a:spLocks noGrp="1"/>
          </p:cNvSpPr>
          <p:nvPr>
            <p:ph type="title"/>
          </p:nvPr>
        </p:nvSpPr>
        <p:spPr/>
        <p:txBody>
          <a:bodyPr/>
          <a:lstStyle/>
          <a:p>
            <a:r>
              <a:rPr lang="en-IN" dirty="0"/>
              <a:t>Word cloud</a:t>
            </a:r>
          </a:p>
        </p:txBody>
      </p:sp>
      <p:sp>
        <p:nvSpPr>
          <p:cNvPr id="3" name="Content Placeholder 2">
            <a:extLst>
              <a:ext uri="{FF2B5EF4-FFF2-40B4-BE49-F238E27FC236}">
                <a16:creationId xmlns:a16="http://schemas.microsoft.com/office/drawing/2014/main" id="{6F80930D-F076-4172-A7EB-5D3963C2824E}"/>
              </a:ext>
            </a:extLst>
          </p:cNvPr>
          <p:cNvSpPr>
            <a:spLocks noGrp="1"/>
          </p:cNvSpPr>
          <p:nvPr>
            <p:ph sz="half" idx="1"/>
          </p:nvPr>
        </p:nvSpPr>
        <p:spPr>
          <a:xfrm>
            <a:off x="184156" y="2321052"/>
            <a:ext cx="6161741" cy="3593592"/>
          </a:xfrm>
        </p:spPr>
        <p:txBody>
          <a:bodyPr>
            <a:normAutofit/>
          </a:bodyPr>
          <a:lstStyle/>
          <a:p>
            <a:pPr marL="457200" indent="-457200">
              <a:lnSpc>
                <a:spcPct val="100000"/>
              </a:lnSpc>
              <a:buFont typeface="Arial" panose="020B0604020202020204" pitchFamily="34" charset="0"/>
              <a:buChar char="•"/>
            </a:pPr>
            <a:r>
              <a:rPr lang="en-US" sz="1800" dirty="0">
                <a:solidFill>
                  <a:srgbClr val="2B3E51"/>
                </a:solidFill>
                <a:latin typeface="Consolas" panose="020B0609020204030204" pitchFamily="49" charset="0"/>
              </a:rPr>
              <a:t>W</a:t>
            </a:r>
            <a:r>
              <a:rPr lang="en-US" sz="1800" b="0" i="0" dirty="0">
                <a:solidFill>
                  <a:srgbClr val="2B3E51"/>
                </a:solidFill>
                <a:effectLst/>
                <a:latin typeface="Consolas" panose="020B0609020204030204" pitchFamily="49" charset="0"/>
              </a:rPr>
              <a:t>ords are shown in varying sizes depending on how often they appear in the data</a:t>
            </a:r>
          </a:p>
          <a:p>
            <a:pPr marL="457200" indent="-457200">
              <a:buFont typeface="Arial" panose="020B0604020202020204" pitchFamily="34" charset="0"/>
              <a:buChar char="•"/>
            </a:pPr>
            <a:r>
              <a:rPr lang="en-US" sz="1800" dirty="0">
                <a:solidFill>
                  <a:srgbClr val="2B3E51"/>
                </a:solidFill>
                <a:latin typeface="Consolas" panose="020B0609020204030204" pitchFamily="49" charset="0"/>
              </a:rPr>
              <a:t>The bigger the word appears, higher is its frequency of occurrence.</a:t>
            </a:r>
          </a:p>
          <a:p>
            <a:pPr marL="457200" indent="-457200">
              <a:buFont typeface="Arial" panose="020B0604020202020204" pitchFamily="34" charset="0"/>
              <a:buChar char="•"/>
            </a:pPr>
            <a:r>
              <a:rPr lang="en-US" sz="1800" dirty="0">
                <a:solidFill>
                  <a:srgbClr val="2B3E51"/>
                </a:solidFill>
                <a:latin typeface="Consolas" panose="020B0609020204030204" pitchFamily="49" charset="0"/>
              </a:rPr>
              <a:t>Used to find the most popular genre of songs</a:t>
            </a:r>
          </a:p>
          <a:p>
            <a:r>
              <a:rPr lang="en-US" sz="1600" dirty="0">
                <a:solidFill>
                  <a:srgbClr val="2B3E51"/>
                </a:solidFill>
                <a:latin typeface="Consolas" panose="020B0609020204030204" pitchFamily="49" charset="0"/>
              </a:rPr>
              <a:t>(Usually used in NLP tasks to find the most important words in a text document) </a:t>
            </a:r>
            <a:endParaRPr lang="en-IN" sz="1600" dirty="0">
              <a:latin typeface="Consolas" panose="020B0609020204030204" pitchFamily="49" charset="0"/>
            </a:endParaRPr>
          </a:p>
        </p:txBody>
      </p:sp>
      <p:pic>
        <p:nvPicPr>
          <p:cNvPr id="8" name="Content Placeholder 7">
            <a:extLst>
              <a:ext uri="{FF2B5EF4-FFF2-40B4-BE49-F238E27FC236}">
                <a16:creationId xmlns:a16="http://schemas.microsoft.com/office/drawing/2014/main" id="{514F6FA2-6FDB-4612-A755-09B82924897F}"/>
              </a:ext>
            </a:extLst>
          </p:cNvPr>
          <p:cNvPicPr>
            <a:picLocks noGrp="1" noChangeAspect="1"/>
          </p:cNvPicPr>
          <p:nvPr>
            <p:ph sz="half" idx="2"/>
          </p:nvPr>
        </p:nvPicPr>
        <p:blipFill>
          <a:blip r:embed="rId2"/>
          <a:stretch>
            <a:fillRect/>
          </a:stretch>
        </p:blipFill>
        <p:spPr>
          <a:xfrm>
            <a:off x="6596766" y="1474361"/>
            <a:ext cx="5346651" cy="4999150"/>
          </a:xfrm>
          <a:prstGeom prst="rect">
            <a:avLst/>
          </a:prstGeom>
        </p:spPr>
      </p:pic>
      <p:pic>
        <p:nvPicPr>
          <p:cNvPr id="5" name="Picture 4">
            <a:extLst>
              <a:ext uri="{FF2B5EF4-FFF2-40B4-BE49-F238E27FC236}">
                <a16:creationId xmlns:a16="http://schemas.microsoft.com/office/drawing/2014/main" id="{2D02253D-4C27-4EE1-9FA6-DD7069C34306}"/>
              </a:ext>
            </a:extLst>
          </p:cNvPr>
          <p:cNvPicPr>
            <a:picLocks noChangeAspect="1"/>
          </p:cNvPicPr>
          <p:nvPr/>
        </p:nvPicPr>
        <p:blipFill>
          <a:blip r:embed="rId3"/>
          <a:stretch>
            <a:fillRect/>
          </a:stretch>
        </p:blipFill>
        <p:spPr>
          <a:xfrm>
            <a:off x="1094132" y="5504658"/>
            <a:ext cx="4430368" cy="1131540"/>
          </a:xfrm>
          <a:prstGeom prst="rect">
            <a:avLst/>
          </a:prstGeom>
        </p:spPr>
      </p:pic>
    </p:spTree>
    <p:extLst>
      <p:ext uri="{BB962C8B-B14F-4D97-AF65-F5344CB8AC3E}">
        <p14:creationId xmlns:p14="http://schemas.microsoft.com/office/powerpoint/2010/main" val="2282714066"/>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700</TotalTime>
  <Words>1354</Words>
  <Application>Microsoft Office PowerPoint</Application>
  <PresentationFormat>Widescreen</PresentationFormat>
  <Paragraphs>151</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Arial Rounded MT Bold</vt:lpstr>
      <vt:lpstr>Cambria Math</vt:lpstr>
      <vt:lpstr>Consolas</vt:lpstr>
      <vt:lpstr>Franklin Gothic Demi Cond</vt:lpstr>
      <vt:lpstr>Franklin Gothic Medium</vt:lpstr>
      <vt:lpstr>open sans</vt:lpstr>
      <vt:lpstr>open sans</vt:lpstr>
      <vt:lpstr>Wingdings</vt:lpstr>
      <vt:lpstr>JuxtaposeVTI</vt:lpstr>
      <vt:lpstr>STATISTICS FOR DATA SCIENCE </vt:lpstr>
      <vt:lpstr>introduction</vt:lpstr>
      <vt:lpstr>The dataset – Song characteristics with genres https://www.kaggle.com/yamaerenay/spotify-dataset-19212020-160k-tracks?select=data_w_genres.csv</vt:lpstr>
      <vt:lpstr>PowerPoint Presentation</vt:lpstr>
      <vt:lpstr>Data visualization AND removing outliers</vt:lpstr>
      <vt:lpstr>HISTOGRAM</vt:lpstr>
      <vt:lpstr>BOX PLOTS</vt:lpstr>
      <vt:lpstr>Violin plots</vt:lpstr>
      <vt:lpstr>Word cloud</vt:lpstr>
      <vt:lpstr>FILLING MISSING VALUES</vt:lpstr>
      <vt:lpstr>Filling using mean, mode</vt:lpstr>
      <vt:lpstr>Imputing by ”Multiple Impution by Chained Equation”</vt:lpstr>
      <vt:lpstr>Mice alogo (optional)</vt:lpstr>
      <vt:lpstr>Normalisation and standardisation </vt:lpstr>
      <vt:lpstr>Standardization (Z-score normalisation)</vt:lpstr>
      <vt:lpstr>Min Max normalisation</vt:lpstr>
      <vt:lpstr>NEED OF NORMALIZATION</vt:lpstr>
      <vt:lpstr>Check for data normality</vt:lpstr>
      <vt:lpstr>Hypothesis testing Hypothesis 1</vt:lpstr>
      <vt:lpstr>Hypothesis 2</vt:lpstr>
      <vt:lpstr>Hypothesis 3</vt:lpstr>
      <vt:lpstr>Correlation analysis</vt:lpstr>
      <vt:lpstr>PowerPoint Presentation</vt:lpstr>
      <vt:lpstr>Scatter plots</vt:lpstr>
      <vt:lpstr>Inferences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DATA SCIENCE</dc:title>
  <dc:creator>Swarupa V</dc:creator>
  <cp:lastModifiedBy>Swarupa V</cp:lastModifiedBy>
  <cp:revision>44</cp:revision>
  <dcterms:created xsi:type="dcterms:W3CDTF">2020-11-05T12:50:14Z</dcterms:created>
  <dcterms:modified xsi:type="dcterms:W3CDTF">2020-11-06T09:24:45Z</dcterms:modified>
</cp:coreProperties>
</file>